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63" r:id="rId4"/>
    <p:sldId id="264" r:id="rId5"/>
    <p:sldId id="265" r:id="rId6"/>
    <p:sldId id="270" r:id="rId7"/>
    <p:sldId id="267" r:id="rId8"/>
    <p:sldId id="280" r:id="rId9"/>
    <p:sldId id="272" r:id="rId10"/>
    <p:sldId id="275" r:id="rId11"/>
    <p:sldId id="276" r:id="rId12"/>
    <p:sldId id="273" r:id="rId13"/>
    <p:sldId id="277" r:id="rId14"/>
    <p:sldId id="278" r:id="rId15"/>
    <p:sldId id="274" r:id="rId16"/>
    <p:sldId id="279" r:id="rId17"/>
    <p:sldId id="281" r:id="rId18"/>
    <p:sldId id="268" r:id="rId19"/>
    <p:sldId id="286" r:id="rId20"/>
    <p:sldId id="282" r:id="rId21"/>
    <p:sldId id="283" r:id="rId22"/>
    <p:sldId id="288" r:id="rId23"/>
    <p:sldId id="287" r:id="rId24"/>
    <p:sldId id="285" r:id="rId25"/>
    <p:sldId id="289" r:id="rId26"/>
    <p:sldId id="291" r:id="rId27"/>
    <p:sldId id="290" r:id="rId28"/>
    <p:sldId id="271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SeoulNamsan B" panose="02020503020101020101" pitchFamily="18" charset="-127"/>
      <p:regular r:id="rId38"/>
    </p:embeddedFont>
    <p:embeddedFont>
      <p:font typeface="SeoulNamsan EB" panose="02020503020101020101" pitchFamily="18" charset="-127"/>
      <p:regular r:id="rId39"/>
    </p:embeddedFont>
    <p:embeddedFont>
      <p:font typeface="SeoulNamsan EB" panose="02020503020101020101" pitchFamily="18" charset="-127"/>
      <p:regular r:id="rId39"/>
    </p:embeddedFont>
    <p:embeddedFont>
      <p:font typeface="SeoulNamsan M" panose="020205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323F50"/>
    <a:srgbClr val="FFD500"/>
    <a:srgbClr val="F7F7F7"/>
    <a:srgbClr val="F2F2F2"/>
    <a:srgbClr val="FF1500"/>
    <a:srgbClr val="FFD966"/>
    <a:srgbClr val="DCBB5B"/>
    <a:srgbClr val="FF90A9"/>
    <a:srgbClr val="70C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 autoAdjust="0"/>
    <p:restoredTop sz="94992"/>
  </p:normalViewPr>
  <p:slideViewPr>
    <p:cSldViewPr snapToGrid="0">
      <p:cViewPr varScale="1">
        <p:scale>
          <a:sx n="106" d="100"/>
          <a:sy n="106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A5662-2EB4-6E4C-8605-4C8BD7589B91}" type="datetimeFigureOut">
              <a:rPr kumimoji="1" lang="ko-Kore-KR" altLang="en-US" smtClean="0"/>
              <a:t>2021. 12. 9.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22285-E3D4-7740-B7D9-DB960474B3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666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www.edaily.co.kr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read?newsId</a:t>
            </a:r>
            <a:r>
              <a:rPr kumimoji="1" lang="en" altLang="ko-Kore-KR" dirty="0"/>
              <a:t>=02607606628951176&amp;mediaCodeNo=257&amp;OutLnkChk=Y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news.seoul.go.kr</a:t>
            </a:r>
            <a:r>
              <a:rPr kumimoji="1" lang="en" altLang="ko-Kore-KR" dirty="0"/>
              <a:t>/traffic/archives/505058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news.seoul.go.kr</a:t>
            </a:r>
            <a:r>
              <a:rPr kumimoji="1" lang="en" altLang="ko-Kore-KR" dirty="0"/>
              <a:t>/traffic/</a:t>
            </a:r>
            <a:r>
              <a:rPr kumimoji="1" lang="en" altLang="ko-Kore-KR" dirty="0" err="1"/>
              <a:t>greentraffic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topis.seoul.go.kr</a:t>
            </a:r>
            <a:r>
              <a:rPr kumimoji="1" lang="en" altLang="ko-Kore-KR" dirty="0"/>
              <a:t>/map/</a:t>
            </a:r>
            <a:r>
              <a:rPr kumimoji="1" lang="en" altLang="ko-Kore-KR" dirty="0" err="1"/>
              <a:t>openCameraMap.do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www.gasnews.com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articleView.html?idxno</a:t>
            </a:r>
            <a:r>
              <a:rPr kumimoji="1" lang="en" altLang="ko-Kore-KR" dirty="0"/>
              <a:t>=96662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446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www.data.go.kr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tcs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dss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selectApiDataDetailView.do?publicDataPk</a:t>
            </a:r>
            <a:r>
              <a:rPr kumimoji="1" lang="en" altLang="ko-Kore-KR" dirty="0"/>
              <a:t>=15076352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047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developers.kakao.com</a:t>
            </a:r>
            <a:r>
              <a:rPr kumimoji="1" lang="en" altLang="ko-Kore-KR" dirty="0"/>
              <a:t>/docs/latest/ko/local/</a:t>
            </a:r>
            <a:r>
              <a:rPr kumimoji="1" lang="en" altLang="ko-Kore-KR" dirty="0" err="1"/>
              <a:t>dev-guide#coord-to-district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57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483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022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55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385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1908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68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7594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news.seoul.go.kr</a:t>
            </a:r>
            <a:r>
              <a:rPr kumimoji="1" lang="en" altLang="ko-Kore-KR" dirty="0"/>
              <a:t>/env/archives/513440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241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1955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366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838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1559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www.kmecnews.co.kr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articleView.html?idxno</a:t>
            </a:r>
            <a:r>
              <a:rPr kumimoji="1" lang="en" altLang="ko-Kore-KR" dirty="0"/>
              <a:t>=22889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812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1224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www.energydaily.co.kr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articleView.html?idxno</a:t>
            </a:r>
            <a:r>
              <a:rPr kumimoji="1" lang="en" altLang="ko-Kore-KR" dirty="0"/>
              <a:t>=122214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078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www.energydaily.co.kr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articleView.html?idxno</a:t>
            </a:r>
            <a:r>
              <a:rPr kumimoji="1" lang="en" altLang="ko-Kore-KR" dirty="0"/>
              <a:t>=122214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90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885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5164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0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000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5906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22285-E3D4-7740-B7D9-DB960474B35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100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5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6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7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36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5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5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5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1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2021. 12. 9.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9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B8DEF3-D65C-4E52-A431-430C07176F25}"/>
              </a:ext>
            </a:extLst>
          </p:cNvPr>
          <p:cNvGrpSpPr/>
          <p:nvPr/>
        </p:nvGrpSpPr>
        <p:grpSpPr>
          <a:xfrm>
            <a:off x="9241347" y="2859341"/>
            <a:ext cx="3319031" cy="927102"/>
            <a:chOff x="1406716" y="526398"/>
            <a:chExt cx="3319031" cy="92710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740586-3391-4452-AC66-A0079674662C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225AF62-E749-4E97-85D1-E211918FA881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8E2DBF1-439F-4CE2-B5DE-D888F96A63C6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F6F3170C-2D41-4D8C-8783-7DDA9BDD52E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19" name="사각형: 둥근 위쪽 모서리 18">
                      <a:extLst>
                        <a:ext uri="{FF2B5EF4-FFF2-40B4-BE49-F238E27FC236}">
                          <a16:creationId xmlns:a16="http://schemas.microsoft.com/office/drawing/2014/main" id="{FD73201B-F413-48D6-B758-86BCFF3D7B6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0" name="사각형: 둥근 위쪽 모서리 19">
                      <a:extLst>
                        <a:ext uri="{FF2B5EF4-FFF2-40B4-BE49-F238E27FC236}">
                          <a16:creationId xmlns:a16="http://schemas.microsoft.com/office/drawing/2014/main" id="{F6F6D17C-A752-4F24-91BB-C77CD75EE91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" name="사각형: 둥근 위쪽 모서리 20">
                      <a:extLst>
                        <a:ext uri="{FF2B5EF4-FFF2-40B4-BE49-F238E27FC236}">
                          <a16:creationId xmlns:a16="http://schemas.microsoft.com/office/drawing/2014/main" id="{C24420AD-173F-4463-A75C-1EC0507DA66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23" name="직선 연결선 22">
                      <a:extLst>
                        <a:ext uri="{FF2B5EF4-FFF2-40B4-BE49-F238E27FC236}">
                          <a16:creationId xmlns:a16="http://schemas.microsoft.com/office/drawing/2014/main" id="{621A1DE9-A3FB-4E37-8969-3C1B06046B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41612A54-EABD-453B-9968-AAAFBE4E5D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사각형: 둥근 위쪽 모서리 25">
                    <a:extLst>
                      <a:ext uri="{FF2B5EF4-FFF2-40B4-BE49-F238E27FC236}">
                        <a16:creationId xmlns:a16="http://schemas.microsoft.com/office/drawing/2014/main" id="{FE939EA3-DC11-40BE-A40C-2DC4DEFDEE16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" name="사각형: 둥근 위쪽 모서리 26">
                    <a:extLst>
                      <a:ext uri="{FF2B5EF4-FFF2-40B4-BE49-F238E27FC236}">
                        <a16:creationId xmlns:a16="http://schemas.microsoft.com/office/drawing/2014/main" id="{09CA75E2-3050-4863-A112-0B046F56A956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5368B39-665A-4E5B-A385-A86F51153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FE94289C-67F2-47DD-A22E-123550A3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ADBDF58-1001-4D2B-917A-7A8EFAF81463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602B60E-FA8B-4AA7-9FF1-FB7207625962}"/>
                </a:ext>
              </a:extLst>
            </p:cNvPr>
            <p:cNvSpPr/>
            <p:nvPr/>
          </p:nvSpPr>
          <p:spPr>
            <a:xfrm>
              <a:off x="3090890" y="930508"/>
              <a:ext cx="1634857" cy="136002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  <a:gd name="connsiteX0" fmla="*/ 0 w 9087822"/>
                <a:gd name="connsiteY0" fmla="*/ 101996 h 221725"/>
                <a:gd name="connsiteX1" fmla="*/ 761269 w 9087822"/>
                <a:gd name="connsiteY1" fmla="*/ 56426 h 221725"/>
                <a:gd name="connsiteX2" fmla="*/ 3732245 w 9087822"/>
                <a:gd name="connsiteY2" fmla="*/ 204633 h 221725"/>
                <a:gd name="connsiteX3" fmla="*/ 5449078 w 9087822"/>
                <a:gd name="connsiteY3" fmla="*/ 213964 h 221725"/>
                <a:gd name="connsiteX4" fmla="*/ 6971457 w 9087822"/>
                <a:gd name="connsiteY4" fmla="*/ 163358 h 221725"/>
                <a:gd name="connsiteX5" fmla="*/ 9087822 w 9087822"/>
                <a:gd name="connsiteY5" fmla="*/ 12254 h 221725"/>
                <a:gd name="connsiteX0" fmla="*/ 0 w 9087822"/>
                <a:gd name="connsiteY0" fmla="*/ 101996 h 222743"/>
                <a:gd name="connsiteX1" fmla="*/ 761269 w 9087822"/>
                <a:gd name="connsiteY1" fmla="*/ 56426 h 222743"/>
                <a:gd name="connsiteX2" fmla="*/ 1034313 w 9087822"/>
                <a:gd name="connsiteY2" fmla="*/ 77884 h 222743"/>
                <a:gd name="connsiteX3" fmla="*/ 5449078 w 9087822"/>
                <a:gd name="connsiteY3" fmla="*/ 213964 h 222743"/>
                <a:gd name="connsiteX4" fmla="*/ 6971457 w 9087822"/>
                <a:gd name="connsiteY4" fmla="*/ 163358 h 222743"/>
                <a:gd name="connsiteX5" fmla="*/ 9087822 w 9087822"/>
                <a:gd name="connsiteY5" fmla="*/ 12254 h 222743"/>
                <a:gd name="connsiteX0" fmla="*/ 0 w 9087822"/>
                <a:gd name="connsiteY0" fmla="*/ 101996 h 190337"/>
                <a:gd name="connsiteX1" fmla="*/ 761269 w 9087822"/>
                <a:gd name="connsiteY1" fmla="*/ 56426 h 190337"/>
                <a:gd name="connsiteX2" fmla="*/ 1034313 w 9087822"/>
                <a:gd name="connsiteY2" fmla="*/ 77884 h 190337"/>
                <a:gd name="connsiteX3" fmla="*/ 1700943 w 9087822"/>
                <a:gd name="connsiteY3" fmla="*/ 132483 h 190337"/>
                <a:gd name="connsiteX4" fmla="*/ 6971457 w 9087822"/>
                <a:gd name="connsiteY4" fmla="*/ 163358 h 190337"/>
                <a:gd name="connsiteX5" fmla="*/ 9087822 w 9087822"/>
                <a:gd name="connsiteY5" fmla="*/ 12254 h 190337"/>
                <a:gd name="connsiteX0" fmla="*/ 0 w 9087822"/>
                <a:gd name="connsiteY0" fmla="*/ 101996 h 201799"/>
                <a:gd name="connsiteX1" fmla="*/ 761269 w 9087822"/>
                <a:gd name="connsiteY1" fmla="*/ 56426 h 201799"/>
                <a:gd name="connsiteX2" fmla="*/ 1034313 w 9087822"/>
                <a:gd name="connsiteY2" fmla="*/ 77884 h 201799"/>
                <a:gd name="connsiteX3" fmla="*/ 4305483 w 9087822"/>
                <a:gd name="connsiteY3" fmla="*/ 174911 h 201799"/>
                <a:gd name="connsiteX4" fmla="*/ 6971457 w 9087822"/>
                <a:gd name="connsiteY4" fmla="*/ 163358 h 201799"/>
                <a:gd name="connsiteX5" fmla="*/ 9087822 w 9087822"/>
                <a:gd name="connsiteY5" fmla="*/ 12254 h 201799"/>
                <a:gd name="connsiteX0" fmla="*/ 0 w 9087822"/>
                <a:gd name="connsiteY0" fmla="*/ 101996 h 198817"/>
                <a:gd name="connsiteX1" fmla="*/ 761269 w 9087822"/>
                <a:gd name="connsiteY1" fmla="*/ 56426 h 198817"/>
                <a:gd name="connsiteX2" fmla="*/ 3089595 w 9087822"/>
                <a:gd name="connsiteY2" fmla="*/ 139894 h 198817"/>
                <a:gd name="connsiteX3" fmla="*/ 4305483 w 9087822"/>
                <a:gd name="connsiteY3" fmla="*/ 174911 h 198817"/>
                <a:gd name="connsiteX4" fmla="*/ 6971457 w 9087822"/>
                <a:gd name="connsiteY4" fmla="*/ 163358 h 198817"/>
                <a:gd name="connsiteX5" fmla="*/ 9087822 w 9087822"/>
                <a:gd name="connsiteY5" fmla="*/ 12254 h 198817"/>
                <a:gd name="connsiteX0" fmla="*/ 0 w 9087822"/>
                <a:gd name="connsiteY0" fmla="*/ 101996 h 198817"/>
                <a:gd name="connsiteX1" fmla="*/ 1806630 w 9087822"/>
                <a:gd name="connsiteY1" fmla="*/ 85799 h 198817"/>
                <a:gd name="connsiteX2" fmla="*/ 3089595 w 9087822"/>
                <a:gd name="connsiteY2" fmla="*/ 139894 h 198817"/>
                <a:gd name="connsiteX3" fmla="*/ 4305483 w 9087822"/>
                <a:gd name="connsiteY3" fmla="*/ 174911 h 198817"/>
                <a:gd name="connsiteX4" fmla="*/ 6971457 w 9087822"/>
                <a:gd name="connsiteY4" fmla="*/ 163358 h 198817"/>
                <a:gd name="connsiteX5" fmla="*/ 9087822 w 9087822"/>
                <a:gd name="connsiteY5" fmla="*/ 12254 h 198817"/>
                <a:gd name="connsiteX0" fmla="*/ 0 w 9087822"/>
                <a:gd name="connsiteY0" fmla="*/ 101996 h 198817"/>
                <a:gd name="connsiteX1" fmla="*/ 1735758 w 9087822"/>
                <a:gd name="connsiteY1" fmla="*/ 76008 h 198817"/>
                <a:gd name="connsiteX2" fmla="*/ 3089595 w 9087822"/>
                <a:gd name="connsiteY2" fmla="*/ 139894 h 198817"/>
                <a:gd name="connsiteX3" fmla="*/ 4305483 w 9087822"/>
                <a:gd name="connsiteY3" fmla="*/ 174911 h 198817"/>
                <a:gd name="connsiteX4" fmla="*/ 6971457 w 9087822"/>
                <a:gd name="connsiteY4" fmla="*/ 163358 h 198817"/>
                <a:gd name="connsiteX5" fmla="*/ 9087822 w 9087822"/>
                <a:gd name="connsiteY5" fmla="*/ 12254 h 198817"/>
                <a:gd name="connsiteX0" fmla="*/ 0 w 9087822"/>
                <a:gd name="connsiteY0" fmla="*/ 101996 h 198817"/>
                <a:gd name="connsiteX1" fmla="*/ 1735758 w 9087822"/>
                <a:gd name="connsiteY1" fmla="*/ 76008 h 198817"/>
                <a:gd name="connsiteX2" fmla="*/ 3089595 w 9087822"/>
                <a:gd name="connsiteY2" fmla="*/ 139894 h 198817"/>
                <a:gd name="connsiteX3" fmla="*/ 4305483 w 9087822"/>
                <a:gd name="connsiteY3" fmla="*/ 174911 h 198817"/>
                <a:gd name="connsiteX4" fmla="*/ 6971457 w 9087822"/>
                <a:gd name="connsiteY4" fmla="*/ 163358 h 198817"/>
                <a:gd name="connsiteX5" fmla="*/ 9087822 w 9087822"/>
                <a:gd name="connsiteY5" fmla="*/ 12254 h 198817"/>
                <a:gd name="connsiteX0" fmla="*/ 0 w 9087822"/>
                <a:gd name="connsiteY0" fmla="*/ 101996 h 198817"/>
                <a:gd name="connsiteX1" fmla="*/ 1735758 w 9087822"/>
                <a:gd name="connsiteY1" fmla="*/ 76008 h 198817"/>
                <a:gd name="connsiteX2" fmla="*/ 3089595 w 9087822"/>
                <a:gd name="connsiteY2" fmla="*/ 139894 h 198817"/>
                <a:gd name="connsiteX3" fmla="*/ 4305483 w 9087822"/>
                <a:gd name="connsiteY3" fmla="*/ 174911 h 198817"/>
                <a:gd name="connsiteX4" fmla="*/ 6971457 w 9087822"/>
                <a:gd name="connsiteY4" fmla="*/ 163358 h 198817"/>
                <a:gd name="connsiteX5" fmla="*/ 9087822 w 9087822"/>
                <a:gd name="connsiteY5" fmla="*/ 12254 h 198817"/>
                <a:gd name="connsiteX0" fmla="*/ 0 w 9265002"/>
                <a:gd name="connsiteY0" fmla="*/ 41177 h 137998"/>
                <a:gd name="connsiteX1" fmla="*/ 1735758 w 9265002"/>
                <a:gd name="connsiteY1" fmla="*/ 15189 h 137998"/>
                <a:gd name="connsiteX2" fmla="*/ 3089595 w 9265002"/>
                <a:gd name="connsiteY2" fmla="*/ 79075 h 137998"/>
                <a:gd name="connsiteX3" fmla="*/ 4305483 w 9265002"/>
                <a:gd name="connsiteY3" fmla="*/ 114092 h 137998"/>
                <a:gd name="connsiteX4" fmla="*/ 6971457 w 9265002"/>
                <a:gd name="connsiteY4" fmla="*/ 102539 h 137998"/>
                <a:gd name="connsiteX5" fmla="*/ 9265002 w 9265002"/>
                <a:gd name="connsiteY5" fmla="*/ 39555 h 137998"/>
                <a:gd name="connsiteX0" fmla="*/ 0 w 9265002"/>
                <a:gd name="connsiteY0" fmla="*/ 41177 h 137998"/>
                <a:gd name="connsiteX1" fmla="*/ 1735758 w 9265002"/>
                <a:gd name="connsiteY1" fmla="*/ 15189 h 137998"/>
                <a:gd name="connsiteX2" fmla="*/ 3089595 w 9265002"/>
                <a:gd name="connsiteY2" fmla="*/ 79075 h 137998"/>
                <a:gd name="connsiteX3" fmla="*/ 4305483 w 9265002"/>
                <a:gd name="connsiteY3" fmla="*/ 114092 h 137998"/>
                <a:gd name="connsiteX4" fmla="*/ 6971457 w 9265002"/>
                <a:gd name="connsiteY4" fmla="*/ 102539 h 137998"/>
                <a:gd name="connsiteX5" fmla="*/ 9265002 w 9265002"/>
                <a:gd name="connsiteY5" fmla="*/ 39555 h 137998"/>
                <a:gd name="connsiteX0" fmla="*/ 0 w 9123258"/>
                <a:gd name="connsiteY0" fmla="*/ 41177 h 137998"/>
                <a:gd name="connsiteX1" fmla="*/ 1735758 w 9123258"/>
                <a:gd name="connsiteY1" fmla="*/ 15189 h 137998"/>
                <a:gd name="connsiteX2" fmla="*/ 3089595 w 9123258"/>
                <a:gd name="connsiteY2" fmla="*/ 79075 h 137998"/>
                <a:gd name="connsiteX3" fmla="*/ 4305483 w 9123258"/>
                <a:gd name="connsiteY3" fmla="*/ 114092 h 137998"/>
                <a:gd name="connsiteX4" fmla="*/ 6971457 w 9123258"/>
                <a:gd name="connsiteY4" fmla="*/ 102539 h 137998"/>
                <a:gd name="connsiteX5" fmla="*/ 9123258 w 9123258"/>
                <a:gd name="connsiteY5" fmla="*/ 39555 h 137998"/>
                <a:gd name="connsiteX0" fmla="*/ 0 w 9123258"/>
                <a:gd name="connsiteY0" fmla="*/ 41177 h 142754"/>
                <a:gd name="connsiteX1" fmla="*/ 1735758 w 9123258"/>
                <a:gd name="connsiteY1" fmla="*/ 15189 h 142754"/>
                <a:gd name="connsiteX2" fmla="*/ 3089595 w 9123258"/>
                <a:gd name="connsiteY2" fmla="*/ 79075 h 142754"/>
                <a:gd name="connsiteX3" fmla="*/ 4305483 w 9123258"/>
                <a:gd name="connsiteY3" fmla="*/ 114092 h 142754"/>
                <a:gd name="connsiteX4" fmla="*/ 6581664 w 9123258"/>
                <a:gd name="connsiteY4" fmla="*/ 109067 h 142754"/>
                <a:gd name="connsiteX5" fmla="*/ 9123258 w 9123258"/>
                <a:gd name="connsiteY5" fmla="*/ 39555 h 142754"/>
                <a:gd name="connsiteX0" fmla="*/ 0 w 9123258"/>
                <a:gd name="connsiteY0" fmla="*/ 41177 h 132690"/>
                <a:gd name="connsiteX1" fmla="*/ 1735758 w 9123258"/>
                <a:gd name="connsiteY1" fmla="*/ 15189 h 132690"/>
                <a:gd name="connsiteX2" fmla="*/ 3089595 w 9123258"/>
                <a:gd name="connsiteY2" fmla="*/ 79075 h 132690"/>
                <a:gd name="connsiteX3" fmla="*/ 4305483 w 9123258"/>
                <a:gd name="connsiteY3" fmla="*/ 114092 h 132690"/>
                <a:gd name="connsiteX4" fmla="*/ 6581664 w 9123258"/>
                <a:gd name="connsiteY4" fmla="*/ 109067 h 132690"/>
                <a:gd name="connsiteX5" fmla="*/ 9123258 w 9123258"/>
                <a:gd name="connsiteY5" fmla="*/ 39555 h 132690"/>
                <a:gd name="connsiteX0" fmla="*/ 0 w 9123258"/>
                <a:gd name="connsiteY0" fmla="*/ 41177 h 139801"/>
                <a:gd name="connsiteX1" fmla="*/ 1735758 w 9123258"/>
                <a:gd name="connsiteY1" fmla="*/ 15189 h 139801"/>
                <a:gd name="connsiteX2" fmla="*/ 3089595 w 9123258"/>
                <a:gd name="connsiteY2" fmla="*/ 79075 h 139801"/>
                <a:gd name="connsiteX3" fmla="*/ 4305483 w 9123258"/>
                <a:gd name="connsiteY3" fmla="*/ 114092 h 139801"/>
                <a:gd name="connsiteX4" fmla="*/ 6581664 w 9123258"/>
                <a:gd name="connsiteY4" fmla="*/ 109067 h 139801"/>
                <a:gd name="connsiteX5" fmla="*/ 9123258 w 9123258"/>
                <a:gd name="connsiteY5" fmla="*/ 39555 h 13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3258" h="139801">
                  <a:moveTo>
                    <a:pt x="0" y="41177"/>
                  </a:moveTo>
                  <a:cubicBezTo>
                    <a:pt x="815049" y="14404"/>
                    <a:pt x="937339" y="-20500"/>
                    <a:pt x="1735758" y="15189"/>
                  </a:cubicBezTo>
                  <a:lnTo>
                    <a:pt x="3089595" y="79075"/>
                  </a:lnTo>
                  <a:lnTo>
                    <a:pt x="4305483" y="114092"/>
                  </a:lnTo>
                  <a:cubicBezTo>
                    <a:pt x="5153267" y="141937"/>
                    <a:pt x="5662607" y="156201"/>
                    <a:pt x="6581664" y="109067"/>
                  </a:cubicBezTo>
                  <a:cubicBezTo>
                    <a:pt x="7418309" y="33644"/>
                    <a:pt x="7654977" y="9981"/>
                    <a:pt x="9123258" y="39555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25B9F6-7157-461D-96BD-91A810EE1D28}"/>
              </a:ext>
            </a:extLst>
          </p:cNvPr>
          <p:cNvGrpSpPr/>
          <p:nvPr/>
        </p:nvGrpSpPr>
        <p:grpSpPr>
          <a:xfrm>
            <a:off x="-412349" y="2827033"/>
            <a:ext cx="3364688" cy="991722"/>
            <a:chOff x="-1568450" y="493180"/>
            <a:chExt cx="3364688" cy="991722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C64CAD7-CD36-4915-9C31-71A91F032BD2}"/>
                </a:ext>
              </a:extLst>
            </p:cNvPr>
            <p:cNvSpPr/>
            <p:nvPr/>
          </p:nvSpPr>
          <p:spPr>
            <a:xfrm>
              <a:off x="-1568450" y="741735"/>
              <a:ext cx="2175644" cy="321319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1961511 w 1961511"/>
                <a:gd name="connsiteY0" fmla="*/ 226493 h 271481"/>
                <a:gd name="connsiteX1" fmla="*/ 1753874 w 1961511"/>
                <a:gd name="connsiteY1" fmla="*/ 258666 h 271481"/>
                <a:gd name="connsiteX2" fmla="*/ 0 w 1961511"/>
                <a:gd name="connsiteY2" fmla="*/ 0 h 271481"/>
                <a:gd name="connsiteX0" fmla="*/ 1961511 w 1961511"/>
                <a:gd name="connsiteY0" fmla="*/ 235423 h 280411"/>
                <a:gd name="connsiteX1" fmla="*/ 1753874 w 1961511"/>
                <a:gd name="connsiteY1" fmla="*/ 267596 h 280411"/>
                <a:gd name="connsiteX2" fmla="*/ 0 w 1961511"/>
                <a:gd name="connsiteY2" fmla="*/ 8930 h 280411"/>
                <a:gd name="connsiteX0" fmla="*/ 2014426 w 2014426"/>
                <a:gd name="connsiteY0" fmla="*/ 229245 h 274233"/>
                <a:gd name="connsiteX1" fmla="*/ 1806789 w 2014426"/>
                <a:gd name="connsiteY1" fmla="*/ 261418 h 274233"/>
                <a:gd name="connsiteX2" fmla="*/ 0 w 2014426"/>
                <a:gd name="connsiteY2" fmla="*/ 9102 h 274233"/>
                <a:gd name="connsiteX0" fmla="*/ 2014426 w 2014426"/>
                <a:gd name="connsiteY0" fmla="*/ 228448 h 300500"/>
                <a:gd name="connsiteX1" fmla="*/ 1195326 w 2014426"/>
                <a:gd name="connsiteY1" fmla="*/ 292371 h 300500"/>
                <a:gd name="connsiteX2" fmla="*/ 0 w 2014426"/>
                <a:gd name="connsiteY2" fmla="*/ 8305 h 300500"/>
                <a:gd name="connsiteX0" fmla="*/ 2014426 w 2014426"/>
                <a:gd name="connsiteY0" fmla="*/ 228448 h 321319"/>
                <a:gd name="connsiteX1" fmla="*/ 1195326 w 2014426"/>
                <a:gd name="connsiteY1" fmla="*/ 292371 h 321319"/>
                <a:gd name="connsiteX2" fmla="*/ 0 w 2014426"/>
                <a:gd name="connsiteY2" fmla="*/ 8305 h 3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4426" h="321319">
                  <a:moveTo>
                    <a:pt x="2014426" y="228448"/>
                  </a:moveTo>
                  <a:cubicBezTo>
                    <a:pt x="1958559" y="264070"/>
                    <a:pt x="1558747" y="372718"/>
                    <a:pt x="1195326" y="292371"/>
                  </a:cubicBezTo>
                  <a:cubicBezTo>
                    <a:pt x="1108240" y="262824"/>
                    <a:pt x="245447" y="-54936"/>
                    <a:pt x="0" y="8305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65D513EB-EED3-4B45-9D31-12F649BFB5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C5EDCCC-4E05-4D5D-8AF8-479316831B0F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694FFA2F-DF7B-4DDB-B502-928B87B38000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218BA8-2603-4502-B3CC-5A09FD2139F1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97317EE-85EC-4B84-A964-A2A7759B9D0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F22395-5333-48EB-81A9-FEC9D983AC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B596760-4134-4606-A353-80B4EEC1641C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99D8901-59E9-4DC9-AC24-DFC27CA542DB}"/>
              </a:ext>
            </a:extLst>
          </p:cNvPr>
          <p:cNvSpPr txBox="1"/>
          <p:nvPr/>
        </p:nvSpPr>
        <p:spPr>
          <a:xfrm>
            <a:off x="3238544" y="2533447"/>
            <a:ext cx="5714912" cy="1424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10000"/>
              </a:lnSpc>
              <a:defRPr/>
            </a:pPr>
            <a:r>
              <a:rPr lang="ko-KR" altLang="en-US" sz="4000" b="1" kern="0" dirty="0">
                <a:solidFill>
                  <a:srgbClr val="44546A">
                    <a:lumMod val="75000"/>
                  </a:srgbClr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공용 전기차 충전소 </a:t>
            </a:r>
            <a:endParaRPr lang="en-US" altLang="ko-KR" sz="4000" b="1" kern="0" dirty="0">
              <a:solidFill>
                <a:srgbClr val="44546A">
                  <a:lumMod val="75000"/>
                </a:srgbClr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 latinLnBrk="0">
              <a:lnSpc>
                <a:spcPct val="110000"/>
              </a:lnSpc>
              <a:defRPr/>
            </a:pPr>
            <a:r>
              <a:rPr lang="ko-KR" altLang="en-US" sz="4000" b="1" kern="0" dirty="0">
                <a:solidFill>
                  <a:srgbClr val="44546A">
                    <a:lumMod val="75000"/>
                  </a:srgbClr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확대 입지 선정</a:t>
            </a:r>
            <a:endParaRPr lang="en-US" altLang="ko-KR" sz="1100" b="1" kern="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159892" y="2142876"/>
            <a:ext cx="157304" cy="274320"/>
          </a:xfrm>
          <a:prstGeom prst="line">
            <a:avLst/>
          </a:prstGeom>
          <a:ln w="3175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3452928" y="2170351"/>
            <a:ext cx="2575" cy="219370"/>
          </a:xfrm>
          <a:prstGeom prst="line">
            <a:avLst/>
          </a:prstGeom>
          <a:ln w="3175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rot="18000000" flipH="1">
            <a:off x="3118505" y="2353508"/>
            <a:ext cx="2575" cy="219370"/>
          </a:xfrm>
          <a:prstGeom prst="line">
            <a:avLst/>
          </a:prstGeom>
          <a:ln w="3175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 flipH="1">
            <a:off x="8652108" y="2139980"/>
            <a:ext cx="445395" cy="321604"/>
            <a:chOff x="8048037" y="3658901"/>
            <a:chExt cx="445395" cy="321604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8197821" y="3658901"/>
              <a:ext cx="157304" cy="27432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8490857" y="3686376"/>
              <a:ext cx="2575" cy="21937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rot="18000000" flipH="1">
              <a:off x="8156434" y="3869533"/>
              <a:ext cx="2575" cy="21937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7D85D-493C-6540-B4FC-5E17FEA98F92}"/>
              </a:ext>
            </a:extLst>
          </p:cNvPr>
          <p:cNvSpPr/>
          <p:nvPr/>
        </p:nvSpPr>
        <p:spPr>
          <a:xfrm>
            <a:off x="3696008" y="4145815"/>
            <a:ext cx="4799984" cy="50674"/>
          </a:xfrm>
          <a:prstGeom prst="rect">
            <a:avLst/>
          </a:prstGeom>
          <a:solidFill>
            <a:srgbClr val="32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57C3-E04A-6841-9DF1-92098555809E}"/>
              </a:ext>
            </a:extLst>
          </p:cNvPr>
          <p:cNvSpPr txBox="1"/>
          <p:nvPr/>
        </p:nvSpPr>
        <p:spPr>
          <a:xfrm>
            <a:off x="3701350" y="4513397"/>
            <a:ext cx="47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sz="2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빅데이터 캠퍼스 공모전</a:t>
            </a:r>
            <a:endParaRPr kumimoji="1" lang="ko-Kore-KR" altLang="en-US" sz="24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9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2" y="1854138"/>
            <a:ext cx="8515812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차량 등록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차량등록현황 통계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빅데이터 캠퍼스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lang="en-US" altLang="ko-KR" dirty="0">
              <a:solidFill>
                <a:srgbClr val="FFD5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11A21-4018-3542-85B5-A625B0C5B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8" y="3216639"/>
            <a:ext cx="3628097" cy="2548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AA34A7-D016-4240-81DD-8D582990D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32" y="3216639"/>
            <a:ext cx="3691388" cy="2546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BE8BEB-C518-F844-9CCC-6AF0389442BA}"/>
              </a:ext>
            </a:extLst>
          </p:cNvPr>
          <p:cNvSpPr txBox="1"/>
          <p:nvPr/>
        </p:nvSpPr>
        <p:spPr>
          <a:xfrm>
            <a:off x="859682" y="2510880"/>
            <a:ext cx="838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→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ore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전기차와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차량의 데이터만 추출하여 시각화 </a:t>
            </a:r>
            <a:endParaRPr kumimoji="1" lang="ko-Kore-KR" altLang="en-US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2C061-3D07-054C-9DD3-838B2339C85C}"/>
              </a:ext>
            </a:extLst>
          </p:cNvPr>
          <p:cNvSpPr txBox="1"/>
          <p:nvPr/>
        </p:nvSpPr>
        <p:spPr>
          <a:xfrm>
            <a:off x="8325437" y="3248254"/>
            <a:ext cx="3302806" cy="24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ore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전기차의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확연한 증가 추세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약 </a:t>
            </a:r>
            <a:r>
              <a:rPr kumimoji="1" lang="en-US" altLang="ko-KR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25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배 증가 </a:t>
            </a:r>
            <a:endParaRPr kumimoji="1" lang="en-US" altLang="ko-KR" sz="1600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(2016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1,136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 →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29,325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 비율 약 </a:t>
            </a:r>
            <a:r>
              <a:rPr kumimoji="1" lang="en-US" altLang="ko-KR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24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배 증가 </a:t>
            </a:r>
            <a:r>
              <a:rPr kumimoji="1" lang="ko-KR" altLang="en-US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(2016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0.03%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→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0.9%)</a:t>
            </a: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 역시 증가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(2016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34,676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 →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130,930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(2016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1.1%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→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4.1%)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8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1" y="1854138"/>
            <a:ext cx="10486097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차량 등록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</a:t>
            </a:r>
            <a:r>
              <a:rPr kumimoji="1" lang="ko-KR" altLang="en-US" sz="2000" b="1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동별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2000" b="1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연료별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차량등록현황 데이터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</a:t>
            </a:r>
            <a:r>
              <a:rPr lang="ko-KR" altLang="en-US" sz="1400" dirty="0" err="1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열린데이터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광장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lang="en-US" altLang="ko-KR" dirty="0">
              <a:solidFill>
                <a:srgbClr val="FFD5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E8BEB-C518-F844-9CCC-6AF0389442BA}"/>
              </a:ext>
            </a:extLst>
          </p:cNvPr>
          <p:cNvSpPr txBox="1"/>
          <p:nvPr/>
        </p:nvSpPr>
        <p:spPr>
          <a:xfrm>
            <a:off x="859682" y="2510880"/>
            <a:ext cx="838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ore-KR" altLang="en-US" sz="1600" dirty="0">
                <a:solidFill>
                  <a:srgbClr val="94110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법정동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기준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동별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차량등록 데이터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(2021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8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월 기준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ko-Kore-KR" altLang="en-US" sz="16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92E42-E185-1349-997A-9087B4440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9"/>
          <a:stretch/>
        </p:blipFill>
        <p:spPr>
          <a:xfrm>
            <a:off x="988878" y="2920156"/>
            <a:ext cx="9972174" cy="1494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AD207-1AF0-E24D-A715-6A53ADB3BF44}"/>
              </a:ext>
            </a:extLst>
          </p:cNvPr>
          <p:cNvSpPr txBox="1"/>
          <p:nvPr/>
        </p:nvSpPr>
        <p:spPr>
          <a:xfrm>
            <a:off x="6982886" y="4887165"/>
            <a:ext cx="4591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AutoNum type="arabicParenR"/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NA(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결측치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모두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으로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보간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4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휘발유 열 하나로 통합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40000"/>
              </a:lnSpc>
              <a:buAutoNum type="arabicParenR"/>
            </a:pP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열 하나로 통합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40000"/>
              </a:lnSpc>
              <a:buAutoNum type="arabicParenR"/>
            </a:pPr>
            <a:r>
              <a:rPr kumimoji="1" lang="ko-KR" altLang="en-US" sz="1600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법정동코드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→ </a:t>
            </a:r>
            <a:r>
              <a:rPr kumimoji="1" lang="ko-KR" altLang="en-US" sz="1600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행정동코드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매칭  </a:t>
            </a:r>
            <a:endParaRPr kumimoji="1" lang="ko-Kore-KR" altLang="en-US" sz="1600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8912A-E1EC-0043-9E06-EF1DAC7B9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8" y="4796536"/>
            <a:ext cx="5712311" cy="16278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CA392A-20E3-ED45-801B-CDC830504F02}"/>
              </a:ext>
            </a:extLst>
          </p:cNvPr>
          <p:cNvSpPr/>
          <p:nvPr/>
        </p:nvSpPr>
        <p:spPr>
          <a:xfrm>
            <a:off x="1170120" y="4796536"/>
            <a:ext cx="1440000" cy="1627809"/>
          </a:xfrm>
          <a:prstGeom prst="rect">
            <a:avLst/>
          </a:prstGeom>
          <a:noFill/>
          <a:ln w="3810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CEAB442-529B-5B49-A83A-86467BA12CF4}"/>
              </a:ext>
            </a:extLst>
          </p:cNvPr>
          <p:cNvCxnSpPr>
            <a:cxnSpLocks/>
          </p:cNvCxnSpPr>
          <p:nvPr/>
        </p:nvCxnSpPr>
        <p:spPr>
          <a:xfrm>
            <a:off x="977175" y="3248528"/>
            <a:ext cx="982549" cy="0"/>
          </a:xfrm>
          <a:prstGeom prst="line">
            <a:avLst/>
          </a:prstGeom>
          <a:ln w="28575">
            <a:solidFill>
              <a:srgbClr val="FF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호 30">
            <a:extLst>
              <a:ext uri="{FF2B5EF4-FFF2-40B4-BE49-F238E27FC236}">
                <a16:creationId xmlns:a16="http://schemas.microsoft.com/office/drawing/2014/main" id="{503AC6B7-37CD-634A-93E6-93B5ECE1F1D8}"/>
              </a:ext>
            </a:extLst>
          </p:cNvPr>
          <p:cNvSpPr/>
          <p:nvPr/>
        </p:nvSpPr>
        <p:spPr>
          <a:xfrm rot="13198026">
            <a:off x="686472" y="2981978"/>
            <a:ext cx="1844760" cy="2053817"/>
          </a:xfrm>
          <a:prstGeom prst="arc">
            <a:avLst/>
          </a:prstGeom>
          <a:noFill/>
          <a:ln w="38100">
            <a:solidFill>
              <a:srgbClr val="FFD500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29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1" y="1854138"/>
            <a:ext cx="1027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전기차 충전소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한국환경공단 전기자동차 충전소 정보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Open API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공공데이터포털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B5F380-0625-3148-8D2A-08F6A9B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3" y="2710301"/>
            <a:ext cx="4919145" cy="1479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7F1C5-094D-C34F-8EA4-47DFD2CB0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8" y="4414470"/>
            <a:ext cx="5112736" cy="1815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A4527-85EC-6043-A0AA-22E4E7D38E75}"/>
              </a:ext>
            </a:extLst>
          </p:cNvPr>
          <p:cNvSpPr txBox="1"/>
          <p:nvPr/>
        </p:nvSpPr>
        <p:spPr>
          <a:xfrm>
            <a:off x="5999426" y="2756367"/>
            <a:ext cx="5601256" cy="34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인증키 발급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요청 메시지와 응답 메시지 설정하여 데이터 불러오기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변수 설명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statNm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: </a:t>
            </a:r>
            <a:r>
              <a:rPr kumimoji="1" lang="ko-KR" altLang="en-US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충전소명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statId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: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ID </a:t>
            </a:r>
          </a:p>
          <a:p>
            <a:pPr>
              <a:lnSpc>
                <a:spcPct val="120000"/>
              </a:lnSpc>
            </a:pPr>
            <a:r>
              <a:rPr kumimoji="1" lang="en-US" altLang="ko-Kore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 - </a:t>
            </a:r>
            <a:r>
              <a:rPr kumimoji="1" lang="en-US" altLang="ko-Kore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addr</a:t>
            </a:r>
            <a:r>
              <a:rPr kumimoji="1" lang="en-US" altLang="ko-Kore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: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주소 </a:t>
            </a:r>
            <a:endParaRPr kumimoji="1" lang="en-US" altLang="ko-KR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lat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: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위도 </a:t>
            </a:r>
            <a:endParaRPr kumimoji="1" lang="en-US" altLang="ko-KR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lng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: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경도 </a:t>
            </a:r>
            <a:endParaRPr kumimoji="1" lang="en-US" altLang="ko-KR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ore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4)</a:t>
            </a:r>
            <a:r>
              <a:rPr kumimoji="1" lang="ko-Kore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충전소 주소로 그룹화하여 해당 위치의 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충전기 수 </a:t>
            </a:r>
            <a:r>
              <a:rPr kumimoji="1" lang="en-US" altLang="ko-KR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en-US" altLang="ko-KR" sz="1600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cnt</a:t>
            </a:r>
            <a:r>
              <a:rPr kumimoji="1" lang="en-US" altLang="ko-KR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열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추가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(2021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 기준</a:t>
            </a:r>
            <a:r>
              <a:rPr kumimoji="1" lang="en-US" altLang="ko-KR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ore-KR" sz="16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E1E76E-24E4-AC4A-897D-14746FF83DCE}"/>
              </a:ext>
            </a:extLst>
          </p:cNvPr>
          <p:cNvSpPr/>
          <p:nvPr/>
        </p:nvSpPr>
        <p:spPr>
          <a:xfrm>
            <a:off x="1953258" y="3076333"/>
            <a:ext cx="3654000" cy="144000"/>
          </a:xfrm>
          <a:prstGeom prst="rect">
            <a:avLst/>
          </a:prstGeom>
          <a:solidFill>
            <a:srgbClr val="F7F7F7"/>
          </a:solidFill>
          <a:ln w="190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A41F0-A6D3-3345-B1F0-E501B8B9A6CD}"/>
              </a:ext>
            </a:extLst>
          </p:cNvPr>
          <p:cNvSpPr txBox="1"/>
          <p:nvPr/>
        </p:nvSpPr>
        <p:spPr>
          <a:xfrm>
            <a:off x="1571613" y="6288410"/>
            <a:ext cx="277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(</a:t>
            </a:r>
            <a:r>
              <a:rPr kumimoji="1" lang="ko-Kore-KR" altLang="en-US" sz="12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원본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데이터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)</a:t>
            </a:r>
            <a:endParaRPr kumimoji="1" lang="ko-Kore-KR" altLang="en-US" sz="1200" dirty="0">
              <a:solidFill>
                <a:srgbClr val="323F50"/>
              </a:solidFill>
              <a:latin typeface="SeoulNamsan M" panose="02020503020101020101" pitchFamily="18" charset="-127"/>
              <a:ea typeface="SeoulNamsan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1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1" y="1854138"/>
            <a:ext cx="1027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전기차 충전소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카카오 로컬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kakao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developers)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7477D-1657-164C-B92F-1B5A06EE6F5D}"/>
              </a:ext>
            </a:extLst>
          </p:cNvPr>
          <p:cNvSpPr txBox="1"/>
          <p:nvPr/>
        </p:nvSpPr>
        <p:spPr>
          <a:xfrm>
            <a:off x="859681" y="2473690"/>
            <a:ext cx="598628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위도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/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경도 좌표로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행정구역정보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추출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FDC602-DE8E-CD46-AD2D-7628A349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1" y="3061674"/>
            <a:ext cx="5529087" cy="9958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E95995-8D87-0C40-9805-39AFA1599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1" y="4310418"/>
            <a:ext cx="6611930" cy="155236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20378EB-5315-564B-A1AD-E553D4DF259E}"/>
              </a:ext>
            </a:extLst>
          </p:cNvPr>
          <p:cNvSpPr txBox="1"/>
          <p:nvPr/>
        </p:nvSpPr>
        <p:spPr>
          <a:xfrm>
            <a:off x="7213761" y="2983247"/>
            <a:ext cx="48512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인증키 발급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좌표 설정하여 행정동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코드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불러오기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원본 데이터에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append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24A231-EEBE-7C45-A782-17A6E2452907}"/>
              </a:ext>
            </a:extLst>
          </p:cNvPr>
          <p:cNvSpPr/>
          <p:nvPr/>
        </p:nvSpPr>
        <p:spPr>
          <a:xfrm>
            <a:off x="3385016" y="3415576"/>
            <a:ext cx="3024000" cy="144000"/>
          </a:xfrm>
          <a:prstGeom prst="rect">
            <a:avLst/>
          </a:prstGeom>
          <a:solidFill>
            <a:srgbClr val="F7F7F7"/>
          </a:solidFill>
          <a:ln w="190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2E9EE7-2BCE-5A46-ACAC-1E593754986F}"/>
              </a:ext>
            </a:extLst>
          </p:cNvPr>
          <p:cNvSpPr/>
          <p:nvPr/>
        </p:nvSpPr>
        <p:spPr>
          <a:xfrm>
            <a:off x="6268453" y="4329900"/>
            <a:ext cx="1203158" cy="1520157"/>
          </a:xfrm>
          <a:prstGeom prst="rect">
            <a:avLst/>
          </a:prstGeom>
          <a:noFill/>
          <a:ln w="3810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089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1" y="1854138"/>
            <a:ext cx="1027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전기차 충전소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카카오 로컬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kakao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developers)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7477D-1657-164C-B92F-1B5A06EE6F5D}"/>
              </a:ext>
            </a:extLst>
          </p:cNvPr>
          <p:cNvSpPr txBox="1"/>
          <p:nvPr/>
        </p:nvSpPr>
        <p:spPr>
          <a:xfrm>
            <a:off x="859681" y="2467311"/>
            <a:ext cx="5408772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결측치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보간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54285B-009A-1C45-9779-186A0BE6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4"/>
          <a:stretch/>
        </p:blipFill>
        <p:spPr>
          <a:xfrm>
            <a:off x="1363995" y="3215934"/>
            <a:ext cx="3231600" cy="1516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66D023-1AF4-8446-8FE6-C60C169061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/>
          <a:stretch/>
        </p:blipFill>
        <p:spPr>
          <a:xfrm>
            <a:off x="5353752" y="3211839"/>
            <a:ext cx="6257186" cy="152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A11D65-40A5-0C45-B86A-CB45524EDA72}"/>
              </a:ext>
            </a:extLst>
          </p:cNvPr>
          <p:cNvSpPr txBox="1"/>
          <p:nvPr/>
        </p:nvSpPr>
        <p:spPr>
          <a:xfrm>
            <a:off x="5858020" y="4812968"/>
            <a:ext cx="5161234" cy="13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좌표 → 행정동 추출 오류 수정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ex. </a:t>
            </a:r>
            <a:r>
              <a:rPr kumimoji="1" lang="ko-KR" altLang="en-US" sz="1100" dirty="0" err="1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금촌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3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동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,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</a:t>
            </a:r>
            <a:r>
              <a:rPr kumimoji="1" lang="ko-KR" altLang="en-US" sz="1100" dirty="0" err="1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부천동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,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</a:t>
            </a:r>
            <a:r>
              <a:rPr kumimoji="1" lang="ko-KR" altLang="en-US" sz="1100" dirty="0" err="1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산북면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,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… </a:t>
            </a:r>
          </a:p>
          <a:p>
            <a:pPr lvl="0" algn="ctr">
              <a:lnSpc>
                <a:spcPct val="15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카카오 로컬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이용하여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도로명주소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→ 행정동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으로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보간</a:t>
            </a:r>
            <a:r>
              <a:rPr kumimoji="1" lang="en-US" altLang="ko-KR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여전히 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결측치인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충전소 데이터는 직접 검색하여 보간</a:t>
            </a:r>
            <a:endParaRPr kumimoji="1" lang="ko-Kore-KR" altLang="en-US" sz="16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E72A-E086-434A-B696-3A7160450FD5}"/>
              </a:ext>
            </a:extLst>
          </p:cNvPr>
          <p:cNvSpPr txBox="1"/>
          <p:nvPr/>
        </p:nvSpPr>
        <p:spPr>
          <a:xfrm>
            <a:off x="1025817" y="4812968"/>
            <a:ext cx="4156722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원본 데이터의 좌표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결측치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(33.0,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1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124.0)</a:t>
            </a:r>
            <a:r>
              <a:rPr kumimoji="1" lang="ko-KR" altLang="en-US" sz="11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카카오 로컬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이용하여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도로명주소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→ 행정동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으로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보간</a:t>
            </a:r>
            <a:endParaRPr kumimoji="1" lang="ko-Kore-KR" alt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88D2DB-CA4C-2F41-89F4-B583796B4282}"/>
              </a:ext>
            </a:extLst>
          </p:cNvPr>
          <p:cNvSpPr/>
          <p:nvPr/>
        </p:nvSpPr>
        <p:spPr>
          <a:xfrm>
            <a:off x="3453062" y="3211838"/>
            <a:ext cx="757991" cy="1520157"/>
          </a:xfrm>
          <a:prstGeom prst="rect">
            <a:avLst/>
          </a:prstGeom>
          <a:noFill/>
          <a:ln w="3810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C0B1E7-692D-F74A-94A3-E0F34AAD59B0}"/>
              </a:ext>
            </a:extLst>
          </p:cNvPr>
          <p:cNvSpPr/>
          <p:nvPr/>
        </p:nvSpPr>
        <p:spPr>
          <a:xfrm>
            <a:off x="10516765" y="3211838"/>
            <a:ext cx="1094173" cy="1520157"/>
          </a:xfrm>
          <a:prstGeom prst="rect">
            <a:avLst/>
          </a:prstGeom>
          <a:noFill/>
          <a:ln w="3810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573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2" y="1854138"/>
            <a:ext cx="897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인구 및 상권 분석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행정동 단위 거주인구 데이터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빅데이터 캠퍼스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BEECB-20AA-F248-9F47-FC37DB143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-1"/>
          <a:stretch/>
        </p:blipFill>
        <p:spPr>
          <a:xfrm>
            <a:off x="1171958" y="2608695"/>
            <a:ext cx="4662247" cy="248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7418C2-942F-AD4D-A528-789551854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/>
          <a:stretch/>
        </p:blipFill>
        <p:spPr>
          <a:xfrm>
            <a:off x="7206370" y="2608695"/>
            <a:ext cx="2461329" cy="248102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8D5AA0-B2C0-E649-9611-090185E39A52}"/>
              </a:ext>
            </a:extLst>
          </p:cNvPr>
          <p:cNvSpPr/>
          <p:nvPr/>
        </p:nvSpPr>
        <p:spPr>
          <a:xfrm>
            <a:off x="8962981" y="2608695"/>
            <a:ext cx="704718" cy="2481026"/>
          </a:xfrm>
          <a:prstGeom prst="rect">
            <a:avLst/>
          </a:prstGeom>
          <a:noFill/>
          <a:ln w="3810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2923BD2-FFD5-6249-A856-DDF0F7D65B2C}"/>
              </a:ext>
            </a:extLst>
          </p:cNvPr>
          <p:cNvCxnSpPr>
            <a:cxnSpLocks/>
          </p:cNvCxnSpPr>
          <p:nvPr/>
        </p:nvCxnSpPr>
        <p:spPr>
          <a:xfrm flipH="1" flipV="1">
            <a:off x="3001778" y="2614871"/>
            <a:ext cx="1488755" cy="2470850"/>
          </a:xfrm>
          <a:prstGeom prst="line">
            <a:avLst/>
          </a:prstGeom>
          <a:ln w="38100">
            <a:solidFill>
              <a:srgbClr val="FFD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갈매기형 수장[C] 43">
            <a:extLst>
              <a:ext uri="{FF2B5EF4-FFF2-40B4-BE49-F238E27FC236}">
                <a16:creationId xmlns:a16="http://schemas.microsoft.com/office/drawing/2014/main" id="{9FA4E24F-D986-044F-B934-EEF64C1A63CE}"/>
              </a:ext>
            </a:extLst>
          </p:cNvPr>
          <p:cNvSpPr/>
          <p:nvPr/>
        </p:nvSpPr>
        <p:spPr>
          <a:xfrm>
            <a:off x="6288764" y="3542401"/>
            <a:ext cx="463046" cy="613611"/>
          </a:xfrm>
          <a:prstGeom prst="chevron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90638-EEFA-3140-9AB8-375786235F9A}"/>
              </a:ext>
            </a:extLst>
          </p:cNvPr>
          <p:cNvSpPr txBox="1"/>
          <p:nvPr/>
        </p:nvSpPr>
        <p:spPr>
          <a:xfrm>
            <a:off x="3238972" y="5382614"/>
            <a:ext cx="6590828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최신 인구데이터만 활용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(2021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행정동으로 그룹화하여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sum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→ 성별과 연령 구분 제거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동별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인구밀도를 파악하기 위한 데이터이므로  </a:t>
            </a:r>
            <a:endParaRPr kumimoji="1" lang="ko-Kore-KR" altLang="en-US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AB3B6C-AB41-A245-892B-8E93136B7564}"/>
              </a:ext>
            </a:extLst>
          </p:cNvPr>
          <p:cNvSpPr txBox="1"/>
          <p:nvPr/>
        </p:nvSpPr>
        <p:spPr>
          <a:xfrm>
            <a:off x="9766601" y="3328390"/>
            <a:ext cx="1835510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ADMI_NM : </a:t>
            </a:r>
            <a:r>
              <a:rPr kumimoji="1" lang="ko-KR" altLang="en-US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행정동명</a:t>
            </a:r>
            <a:endParaRPr kumimoji="1" lang="en-US" altLang="ko-KR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ADMI_CD : </a:t>
            </a:r>
            <a:r>
              <a:rPr kumimoji="1" lang="ko-KR" altLang="en-US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 코드</a:t>
            </a:r>
            <a:endParaRPr kumimoji="1" lang="en-US" altLang="ko-KR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STD_YM : </a:t>
            </a:r>
            <a:r>
              <a:rPr kumimoji="1" lang="ko-KR" altLang="en-US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년월</a:t>
            </a:r>
            <a:endParaRPr kumimoji="1" lang="en-US" altLang="ko-KR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RSPOP_CNT : </a:t>
            </a:r>
            <a:r>
              <a:rPr kumimoji="1" lang="ko-KR" altLang="en-US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거주인구</a:t>
            </a:r>
            <a:endParaRPr kumimoji="1" lang="ko-Kore-KR" altLang="en-US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62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2" y="1854138"/>
            <a:ext cx="897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인구 및 상권 분석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행정동 단위 생활 인구 데이터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</a:t>
            </a:r>
            <a:r>
              <a:rPr lang="ko-KR" altLang="en-US" sz="1400" dirty="0" err="1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열린데이터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광장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90638-EEFA-3140-9AB8-375786235F9A}"/>
              </a:ext>
            </a:extLst>
          </p:cNvPr>
          <p:cNvSpPr txBox="1"/>
          <p:nvPr/>
        </p:nvSpPr>
        <p:spPr>
          <a:xfrm>
            <a:off x="3533098" y="5301824"/>
            <a:ext cx="5495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~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충전소 전력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이용량이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많은 시간대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25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~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64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세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전기차 예상 수요가 높다고 판단 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남녀 구분하여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행정동별로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집계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15DED-A595-BF4E-8805-9CEC8E2C5D1E}"/>
              </a:ext>
            </a:extLst>
          </p:cNvPr>
          <p:cNvSpPr txBox="1"/>
          <p:nvPr/>
        </p:nvSpPr>
        <p:spPr>
          <a:xfrm>
            <a:off x="859682" y="2340088"/>
            <a:ext cx="865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 생활 인구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서울의 특정 지역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특정 시점에 존재하는 모든 인구</a:t>
            </a:r>
            <a:endParaRPr kumimoji="1" lang="ko-Kore-KR" altLang="en-US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2BBE5-52BF-8240-AC4E-C63DD4E3C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210"/>
          <a:stretch/>
        </p:blipFill>
        <p:spPr>
          <a:xfrm>
            <a:off x="7194788" y="3058840"/>
            <a:ext cx="4069465" cy="1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864D66-B066-8344-A1ED-8076D09EC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t="1709"/>
          <a:stretch/>
        </p:blipFill>
        <p:spPr>
          <a:xfrm>
            <a:off x="859682" y="2772124"/>
            <a:ext cx="5085802" cy="2485035"/>
          </a:xfrm>
          <a:prstGeom prst="rect">
            <a:avLst/>
          </a:prstGeom>
        </p:spPr>
      </p:pic>
      <p:sp>
        <p:nvSpPr>
          <p:cNvPr id="42" name="갈매기형 수장[C] 41">
            <a:extLst>
              <a:ext uri="{FF2B5EF4-FFF2-40B4-BE49-F238E27FC236}">
                <a16:creationId xmlns:a16="http://schemas.microsoft.com/office/drawing/2014/main" id="{DEC19F8D-96DE-5748-87B5-C20BA2713C24}"/>
              </a:ext>
            </a:extLst>
          </p:cNvPr>
          <p:cNvSpPr/>
          <p:nvPr/>
        </p:nvSpPr>
        <p:spPr>
          <a:xfrm>
            <a:off x="6338613" y="3707835"/>
            <a:ext cx="463046" cy="613611"/>
          </a:xfrm>
          <a:prstGeom prst="chevron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9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2" y="1854138"/>
            <a:ext cx="925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인구 및 상권 분석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우리마을 가게 상권분석서비스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</a:t>
            </a:r>
            <a:r>
              <a:rPr lang="ko-KR" altLang="en-US" sz="1400" dirty="0" err="1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열린데이터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광장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90638-EEFA-3140-9AB8-375786235F9A}"/>
              </a:ext>
            </a:extLst>
          </p:cNvPr>
          <p:cNvSpPr txBox="1"/>
          <p:nvPr/>
        </p:nvSpPr>
        <p:spPr>
          <a:xfrm>
            <a:off x="3572697" y="5107290"/>
            <a:ext cx="4628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2020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분기 데이터 활용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상권 코드와 행정동 코드를 매핑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유사업종 점포 수 사용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점포 수를 포괄하는 개념이므로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C1295-4934-3F40-A2E2-35737B45C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0" y="2577296"/>
            <a:ext cx="5495955" cy="239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3F2512-00BD-8B43-80CA-B3ACFC22C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10" y="2754007"/>
            <a:ext cx="3207084" cy="2036932"/>
          </a:xfrm>
          <a:prstGeom prst="rect">
            <a:avLst/>
          </a:prstGeom>
        </p:spPr>
      </p:pic>
      <p:sp>
        <p:nvSpPr>
          <p:cNvPr id="40" name="갈매기형 수장[C] 39">
            <a:extLst>
              <a:ext uri="{FF2B5EF4-FFF2-40B4-BE49-F238E27FC236}">
                <a16:creationId xmlns:a16="http://schemas.microsoft.com/office/drawing/2014/main" id="{E9881A3F-84BB-4D46-B40B-6C499788489A}"/>
              </a:ext>
            </a:extLst>
          </p:cNvPr>
          <p:cNvSpPr/>
          <p:nvPr/>
        </p:nvSpPr>
        <p:spPr>
          <a:xfrm>
            <a:off x="6556404" y="3465667"/>
            <a:ext cx="463046" cy="613611"/>
          </a:xfrm>
          <a:prstGeom prst="chevron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3" y="1854138"/>
            <a:ext cx="510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행정동 코드로 매핑 → 데이터 통합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5579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통합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6313-1EBB-0049-A04C-9947FE2021C3}"/>
              </a:ext>
            </a:extLst>
          </p:cNvPr>
          <p:cNvSpPr txBox="1"/>
          <p:nvPr/>
        </p:nvSpPr>
        <p:spPr>
          <a:xfrm>
            <a:off x="1420003" y="5483455"/>
            <a:ext cx="3652705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행정동 코드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자리 수로 통일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16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변인 생성에 필요한 열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만 추출  </a:t>
            </a:r>
            <a:endParaRPr kumimoji="1" lang="ko-Kore-KR" altLang="en-US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6EE54-FC45-994B-B67A-E3BE4C9BB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2" y="2491868"/>
            <a:ext cx="5697529" cy="27967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D832C2D-8525-1242-B580-4048CB5887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2854" r="9095" b="6278"/>
          <a:stretch/>
        </p:blipFill>
        <p:spPr>
          <a:xfrm>
            <a:off x="7193752" y="2491868"/>
            <a:ext cx="3945421" cy="3270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9B8F0-5715-4B4C-A2F6-35B4ABEF43AE}"/>
              </a:ext>
            </a:extLst>
          </p:cNvPr>
          <p:cNvSpPr txBox="1"/>
          <p:nvPr/>
        </p:nvSpPr>
        <p:spPr>
          <a:xfrm>
            <a:off x="7936158" y="5762349"/>
            <a:ext cx="287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서울시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행정동 경계 </a:t>
            </a:r>
            <a:r>
              <a:rPr kumimoji="1" lang="en-US" altLang="ko-KR" sz="14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geojson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데이터</a:t>
            </a:r>
            <a:endParaRPr kumimoji="1" lang="en-US" altLang="ko-KR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ctr"/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105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국토교통부</a:t>
            </a:r>
            <a:r>
              <a:rPr kumimoji="1" lang="ko-KR" altLang="en-US" sz="105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국가 공간정보 포털</a:t>
            </a:r>
            <a:endParaRPr kumimoji="1" lang="ko-Kore-KR" altLang="en-US" sz="14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1DC296-5E5D-2D44-A5C6-F1CDD46F2679}"/>
              </a:ext>
            </a:extLst>
          </p:cNvPr>
          <p:cNvSpPr txBox="1"/>
          <p:nvPr/>
        </p:nvSpPr>
        <p:spPr>
          <a:xfrm>
            <a:off x="6824316" y="1855413"/>
            <a:ext cx="45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지도 시각화를 위한 데이터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267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거주지 인근 충전소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계층적 군집분석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72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 인프라 취약지역 도출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22BD6-1528-9F4A-B679-4B304E8925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/>
          <a:stretch/>
        </p:blipFill>
        <p:spPr>
          <a:xfrm>
            <a:off x="2095608" y="2409309"/>
            <a:ext cx="1426226" cy="303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E765AF-BA3B-DF45-8BA5-643930A35490}"/>
                  </a:ext>
                </a:extLst>
              </p:cNvPr>
              <p:cNvSpPr txBox="1"/>
              <p:nvPr/>
            </p:nvSpPr>
            <p:spPr>
              <a:xfrm>
                <a:off x="85661" y="2491375"/>
                <a:ext cx="1934331" cy="2808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kumimoji="1" lang="ko-KR" altLang="en-US" sz="2000" b="1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군집화 변인 생성</a:t>
                </a:r>
                <a:endParaRPr kumimoji="1" lang="en-US" altLang="ko-KR" sz="2000" b="1" dirty="0">
                  <a:solidFill>
                    <a:srgbClr val="94110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endParaRPr kumimoji="1" lang="en-US" altLang="ko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kumimoji="1" lang="en-US" altLang="ko-KR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1)</a:t>
                </a:r>
                <a:r>
                  <a:rPr kumimoji="1" lang="ko-KR" altLang="en-US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충당거주인구</a:t>
                </a:r>
                <a:endParaRPr kumimoji="1" lang="en-US" altLang="ko-KR" sz="1600" dirty="0">
                  <a:solidFill>
                    <a:srgbClr val="94110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kumimoji="1" lang="ko-KR" altLang="en-US" sz="1100" b="0" dirty="0">
                    <a:solidFill>
                      <a:srgbClr val="323F50"/>
                    </a:solidFill>
                    <a:ea typeface="SeoulNamsan EB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100" b="0" i="0" smtClean="0">
                        <a:solidFill>
                          <a:srgbClr val="323F5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</m:t>
                    </m:r>
                    <m:f>
                      <m:fPr>
                        <m:ctrlPr>
                          <a:rPr kumimoji="1" lang="en-US" altLang="ko-KR" sz="110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</m:ctrlPr>
                      </m:fPr>
                      <m:num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거주인구</m:t>
                        </m:r>
                      </m:num>
                      <m:den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충전소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개수</m:t>
                        </m:r>
                      </m:den>
                    </m:f>
                  </m:oMath>
                </a14:m>
                <a:endParaRPr kumimoji="1" lang="en-US" altLang="ko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endParaRPr kumimoji="1" lang="en-US" altLang="ko-Kore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endParaRPr kumimoji="1" lang="en-US" altLang="ko-Kore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kumimoji="1" lang="en-US" altLang="ko-Kore-KR" sz="1400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en-US" altLang="ko-KR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2)</a:t>
                </a:r>
                <a:r>
                  <a:rPr kumimoji="1" lang="ko-KR" altLang="en-US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ko-KR" altLang="en-US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담당</a:t>
                </a:r>
                <a:endParaRPr kumimoji="1" lang="en-US" altLang="ko-KR" sz="1400" dirty="0">
                  <a:solidFill>
                    <a:srgbClr val="94110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100" b="0" i="0" smtClean="0">
                          <a:solidFill>
                            <a:srgbClr val="323F50"/>
                          </a:solidFill>
                          <a:latin typeface="Cambria Math" panose="02040503050406030204" pitchFamily="18" charset="0"/>
                          <a:ea typeface="SeoulNamsan EB" panose="02020503020101020101" pitchFamily="18" charset="-127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110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</m:ctrlPr>
                        </m:fPr>
                        <m:num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동별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 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전기</m:t>
                          </m:r>
                          <m:r>
                            <a:rPr kumimoji="1" lang="en-US" altLang="ko-KR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&amp;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하이브리드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 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차량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 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수</m:t>
                          </m:r>
                        </m:num>
                        <m:den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동별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 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충전소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 </m:t>
                          </m:r>
                          <m:r>
                            <a:rPr kumimoji="1" lang="ko-KR" altLang="en-US" sz="1100" b="0" i="1" smtClean="0">
                              <a:solidFill>
                                <a:srgbClr val="323F50"/>
                              </a:solidFill>
                              <a:latin typeface="Cambria Math" panose="02040503050406030204" pitchFamily="18" charset="0"/>
                              <a:ea typeface="SeoulNamsan EB" panose="02020503020101020101" pitchFamily="18" charset="-127"/>
                            </a:rPr>
                            <m:t>개수</m:t>
                          </m:r>
                        </m:den>
                      </m:f>
                    </m:oMath>
                  </m:oMathPara>
                </a14:m>
                <a:endParaRPr kumimoji="1" lang="ko-Kore-KR" altLang="en-US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E765AF-BA3B-DF45-8BA5-643930A3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1" y="2491375"/>
                <a:ext cx="1934331" cy="2808910"/>
              </a:xfrm>
              <a:prstGeom prst="rect">
                <a:avLst/>
              </a:prstGeom>
              <a:blipFill>
                <a:blip r:embed="rId5"/>
                <a:stretch>
                  <a:fillRect l="-2614" r="-39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DC5F54C-F5D5-D542-9A5E-8C3F8D5FE8AA}"/>
              </a:ext>
            </a:extLst>
          </p:cNvPr>
          <p:cNvSpPr txBox="1"/>
          <p:nvPr/>
        </p:nvSpPr>
        <p:spPr>
          <a:xfrm>
            <a:off x="9507519" y="3246421"/>
            <a:ext cx="259882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계층적 군집 분석 </a:t>
            </a:r>
            <a:endParaRPr kumimoji="1" lang="en-US" altLang="ko-KR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모든 개체들 사이의 거리를 기반으로 유사도 행렬을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update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하며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군집 형성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78A4E-7EAE-4A43-A150-33D9609DC6E8}"/>
              </a:ext>
            </a:extLst>
          </p:cNvPr>
          <p:cNvSpPr txBox="1"/>
          <p:nvPr/>
        </p:nvSpPr>
        <p:spPr>
          <a:xfrm>
            <a:off x="591318" y="5658001"/>
            <a:ext cx="5504682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arenR"/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충당거주인구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대비 상대적 인구밀도 파악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담당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대 당 전기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&amp;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하이브리드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차량 수</a:t>
            </a:r>
            <a:endParaRPr kumimoji="1" lang="ko-Kore-KR" altLang="en-US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23A48-FD2C-2444-8D5F-44CE5846AA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88" r="128" b="1414"/>
          <a:stretch/>
        </p:blipFill>
        <p:spPr>
          <a:xfrm>
            <a:off x="3597450" y="2380534"/>
            <a:ext cx="5937514" cy="303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8C3F0-058E-A14C-9450-4B3307F23577}"/>
                  </a:ext>
                </a:extLst>
              </p:cNvPr>
              <p:cNvSpPr txBox="1"/>
              <p:nvPr/>
            </p:nvSpPr>
            <p:spPr>
              <a:xfrm>
                <a:off x="6930749" y="5530530"/>
                <a:ext cx="2998861" cy="99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ko-KR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Dendrogram</a:t>
                </a:r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확인 후 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ko-KR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threshold = 600</a:t>
                </a:r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을</a:t>
                </a:r>
                <a:r>
                  <a:rPr kumimoji="1" lang="en-US" altLang="ko-KR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기준으로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94110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𝑘</m:t>
                    </m:r>
                    <m:r>
                      <a:rPr kumimoji="1" lang="en-US" altLang="ko-KR" i="1">
                        <a:solidFill>
                          <a:srgbClr val="94110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=10 </m:t>
                    </m:r>
                  </m:oMath>
                </a14:m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설정 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8C3F0-058E-A14C-9450-4B3307F2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49" y="5530530"/>
                <a:ext cx="2998861" cy="998222"/>
              </a:xfrm>
              <a:prstGeom prst="rect">
                <a:avLst/>
              </a:prstGeom>
              <a:blipFill>
                <a:blip r:embed="rId7"/>
                <a:stretch>
                  <a:fillRect l="-1688" b="-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37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FAA57-0413-4075-9A88-E070B11451FD}"/>
              </a:ext>
            </a:extLst>
          </p:cNvPr>
          <p:cNvSpPr/>
          <p:nvPr/>
        </p:nvSpPr>
        <p:spPr>
          <a:xfrm>
            <a:off x="-3763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B8DEF3-D65C-4E52-A431-430C07176F25}"/>
              </a:ext>
            </a:extLst>
          </p:cNvPr>
          <p:cNvGrpSpPr/>
          <p:nvPr/>
        </p:nvGrpSpPr>
        <p:grpSpPr>
          <a:xfrm>
            <a:off x="1416241" y="704060"/>
            <a:ext cx="10771996" cy="927102"/>
            <a:chOff x="1406716" y="526398"/>
            <a:chExt cx="10771996" cy="92710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740586-3391-4452-AC66-A0079674662C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225AF62-E749-4E97-85D1-E211918FA881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8E2DBF1-439F-4CE2-B5DE-D888F96A63C6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F6F3170C-2D41-4D8C-8783-7DDA9BDD52E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19" name="사각형: 둥근 위쪽 모서리 18">
                      <a:extLst>
                        <a:ext uri="{FF2B5EF4-FFF2-40B4-BE49-F238E27FC236}">
                          <a16:creationId xmlns:a16="http://schemas.microsoft.com/office/drawing/2014/main" id="{FD73201B-F413-48D6-B758-86BCFF3D7B6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0" name="사각형: 둥근 위쪽 모서리 19">
                      <a:extLst>
                        <a:ext uri="{FF2B5EF4-FFF2-40B4-BE49-F238E27FC236}">
                          <a16:creationId xmlns:a16="http://schemas.microsoft.com/office/drawing/2014/main" id="{F6F6D17C-A752-4F24-91BB-C77CD75EE91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" name="사각형: 둥근 위쪽 모서리 20">
                      <a:extLst>
                        <a:ext uri="{FF2B5EF4-FFF2-40B4-BE49-F238E27FC236}">
                          <a16:creationId xmlns:a16="http://schemas.microsoft.com/office/drawing/2014/main" id="{C24420AD-173F-4463-A75C-1EC0507DA66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23" name="직선 연결선 22">
                      <a:extLst>
                        <a:ext uri="{FF2B5EF4-FFF2-40B4-BE49-F238E27FC236}">
                          <a16:creationId xmlns:a16="http://schemas.microsoft.com/office/drawing/2014/main" id="{621A1DE9-A3FB-4E37-8969-3C1B06046B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41612A54-EABD-453B-9968-AAAFBE4E5D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사각형: 둥근 위쪽 모서리 25">
                    <a:extLst>
                      <a:ext uri="{FF2B5EF4-FFF2-40B4-BE49-F238E27FC236}">
                        <a16:creationId xmlns:a16="http://schemas.microsoft.com/office/drawing/2014/main" id="{FE939EA3-DC11-40BE-A40C-2DC4DEFDEE16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" name="사각형: 둥근 위쪽 모서리 26">
                    <a:extLst>
                      <a:ext uri="{FF2B5EF4-FFF2-40B4-BE49-F238E27FC236}">
                        <a16:creationId xmlns:a16="http://schemas.microsoft.com/office/drawing/2014/main" id="{09CA75E2-3050-4863-A112-0B046F56A956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5368B39-665A-4E5B-A385-A86F51153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FE94289C-67F2-47DD-A22E-123550A3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ADBDF58-1001-4D2B-917A-7A8EFAF81463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602B60E-FA8B-4AA7-9FF1-FB7207625962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25B9F6-7157-461D-96BD-91A810EE1D28}"/>
              </a:ext>
            </a:extLst>
          </p:cNvPr>
          <p:cNvGrpSpPr/>
          <p:nvPr/>
        </p:nvGrpSpPr>
        <p:grpSpPr>
          <a:xfrm>
            <a:off x="-60555" y="670842"/>
            <a:ext cx="1866318" cy="991722"/>
            <a:chOff x="-25400" y="493180"/>
            <a:chExt cx="1821638" cy="991722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C64CAD7-CD36-4915-9C31-71A91F032BD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65D513EB-EED3-4B45-9D31-12F649BFB5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C5EDCCC-4E05-4D5D-8AF8-479316831B0F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694FFA2F-DF7B-4DDB-B502-928B87B38000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218BA8-2603-4502-B3CC-5A09FD2139F1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97317EE-85EC-4B84-A964-A2A7759B9D0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F22395-5333-48EB-81A9-FEC9D983AC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B596760-4134-4606-A353-80B4EEC1641C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99D8901-59E9-4DC9-AC24-DFC27CA542DB}"/>
              </a:ext>
            </a:extLst>
          </p:cNvPr>
          <p:cNvSpPr txBox="1"/>
          <p:nvPr/>
        </p:nvSpPr>
        <p:spPr>
          <a:xfrm>
            <a:off x="3109759" y="238865"/>
            <a:ext cx="7176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b="1" kern="0" dirty="0">
                <a:solidFill>
                  <a:srgbClr val="44546A">
                    <a:lumMod val="75000"/>
                  </a:srgbClr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목차</a:t>
            </a:r>
            <a:r>
              <a:rPr lang="en-US" altLang="ko-KR" sz="4000" b="1" kern="0">
                <a:solidFill>
                  <a:srgbClr val="44546A">
                    <a:lumMod val="75000"/>
                  </a:srgbClr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lang="en-US" altLang="ko-KR" sz="1050" b="1" kern="0" dirty="0">
              <a:solidFill>
                <a:srgbClr val="44546A">
                  <a:lumMod val="75000"/>
                </a:srgbClr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61AD065-1147-C14E-86EC-F6EA1A81C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74" y="4204554"/>
            <a:ext cx="2597490" cy="2597490"/>
          </a:xfrm>
          <a:prstGeom prst="rect">
            <a:avLst/>
          </a:prstGeom>
        </p:spPr>
      </p:pic>
      <p:sp>
        <p:nvSpPr>
          <p:cNvPr id="40" name="대각선 방향의 모서리가 둥근 사각형 39">
            <a:extLst>
              <a:ext uri="{FF2B5EF4-FFF2-40B4-BE49-F238E27FC236}">
                <a16:creationId xmlns:a16="http://schemas.microsoft.com/office/drawing/2014/main" id="{E5105023-050E-6843-93C7-CBDCD3217E10}"/>
              </a:ext>
            </a:extLst>
          </p:cNvPr>
          <p:cNvSpPr/>
          <p:nvPr/>
        </p:nvSpPr>
        <p:spPr>
          <a:xfrm>
            <a:off x="813140" y="2262780"/>
            <a:ext cx="1005816" cy="723902"/>
          </a:xfrm>
          <a:prstGeom prst="round2DiagRect">
            <a:avLst/>
          </a:prstGeom>
          <a:solidFill>
            <a:srgbClr val="32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40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01</a:t>
            </a:r>
            <a:endParaRPr kumimoji="1" lang="ko-Kore-KR" altLang="en-US" sz="40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E13A38-D431-4645-8B06-D1D4CD80943B}"/>
              </a:ext>
            </a:extLst>
          </p:cNvPr>
          <p:cNvSpPr txBox="1"/>
          <p:nvPr/>
        </p:nvSpPr>
        <p:spPr>
          <a:xfrm>
            <a:off x="2043815" y="2301565"/>
            <a:ext cx="679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</a:t>
            </a:r>
            <a:r>
              <a:rPr kumimoji="1" lang="ko-KR" altLang="en-US" sz="3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개요</a:t>
            </a:r>
            <a:endParaRPr kumimoji="1" lang="ko-Kore-KR" altLang="en-US" sz="3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2" name="대각선 방향의 모서리가 둥근 사각형 41">
            <a:extLst>
              <a:ext uri="{FF2B5EF4-FFF2-40B4-BE49-F238E27FC236}">
                <a16:creationId xmlns:a16="http://schemas.microsoft.com/office/drawing/2014/main" id="{A6E7630D-8D40-8342-8DFF-B4FC9BED4BB6}"/>
              </a:ext>
            </a:extLst>
          </p:cNvPr>
          <p:cNvSpPr/>
          <p:nvPr/>
        </p:nvSpPr>
        <p:spPr>
          <a:xfrm>
            <a:off x="813140" y="3480652"/>
            <a:ext cx="1005816" cy="723902"/>
          </a:xfrm>
          <a:prstGeom prst="round2DiagRect">
            <a:avLst/>
          </a:prstGeom>
          <a:solidFill>
            <a:srgbClr val="32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40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40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C83DBD-2D7C-E64C-97B4-EA4F752531CC}"/>
              </a:ext>
            </a:extLst>
          </p:cNvPr>
          <p:cNvSpPr txBox="1"/>
          <p:nvPr/>
        </p:nvSpPr>
        <p:spPr>
          <a:xfrm>
            <a:off x="2043815" y="3519437"/>
            <a:ext cx="679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</a:t>
            </a:r>
            <a:endParaRPr kumimoji="1" lang="ko-Kore-KR" altLang="en-US" sz="3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4" name="대각선 방향의 모서리가 둥근 사각형 43">
            <a:extLst>
              <a:ext uri="{FF2B5EF4-FFF2-40B4-BE49-F238E27FC236}">
                <a16:creationId xmlns:a16="http://schemas.microsoft.com/office/drawing/2014/main" id="{2D3003B5-6FF9-EB4E-947F-67B365682917}"/>
              </a:ext>
            </a:extLst>
          </p:cNvPr>
          <p:cNvSpPr/>
          <p:nvPr/>
        </p:nvSpPr>
        <p:spPr>
          <a:xfrm>
            <a:off x="813140" y="4659739"/>
            <a:ext cx="1005816" cy="723902"/>
          </a:xfrm>
          <a:prstGeom prst="round2DiagRect">
            <a:avLst/>
          </a:prstGeom>
          <a:solidFill>
            <a:srgbClr val="32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40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40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63658-0793-E04D-9767-7F1CBBB0ED93}"/>
              </a:ext>
            </a:extLst>
          </p:cNvPr>
          <p:cNvSpPr txBox="1"/>
          <p:nvPr/>
        </p:nvSpPr>
        <p:spPr>
          <a:xfrm>
            <a:off x="2043815" y="4698524"/>
            <a:ext cx="658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</a:t>
            </a:r>
            <a:r>
              <a:rPr kumimoji="1" lang="ko-KR" altLang="en-US" sz="3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및 향후 기대효과 </a:t>
            </a:r>
            <a:endParaRPr kumimoji="1" lang="ko-Kore-KR" altLang="en-US" sz="3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3AD7C34-22AF-8B48-8D10-F7ACC1387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805" y="94064"/>
            <a:ext cx="927103" cy="9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거주지 인근 충전소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지도 시각화 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589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 인프라 취약지역 도출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00514-3100-914F-AA7D-7FA11EA6FF9F}"/>
              </a:ext>
            </a:extLst>
          </p:cNvPr>
          <p:cNvSpPr txBox="1"/>
          <p:nvPr/>
        </p:nvSpPr>
        <p:spPr>
          <a:xfrm>
            <a:off x="6562189" y="2710301"/>
            <a:ext cx="4900007" cy="358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담당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열을 기준으로 상위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6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 군집 선택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각 군집의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담당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값 평균을 기준으로 </a:t>
            </a:r>
            <a:endParaRPr kumimoji="1" lang="en-US" altLang="ko-Kore-KR" sz="14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ore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개의 군집 중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상위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6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 군집의 수요가 가장 시급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ore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상위 군집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5,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</a:p>
          <a:p>
            <a:pPr algn="just"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	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군집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9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의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‘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담당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’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이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522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로 압도적으로 높음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상위 군집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6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개를 지도 위에 시각화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색이 진할수록 충전소 설치가 시급한 행정동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43BEA9-9D96-DD4B-9233-E08997ABC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8" y="2382198"/>
            <a:ext cx="52451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2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시내 공용 충전소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계층적 군집분석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589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 인프라 취약지역 도출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015B9-071C-DF48-B3EF-36F8B2920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52"/>
          <a:stretch/>
        </p:blipFill>
        <p:spPr>
          <a:xfrm>
            <a:off x="2017612" y="2887422"/>
            <a:ext cx="2046021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3FDAC9-6AD7-8140-80C2-2D72ABDB9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9"/>
          <a:stretch/>
        </p:blipFill>
        <p:spPr>
          <a:xfrm>
            <a:off x="4063633" y="2887422"/>
            <a:ext cx="916404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BA9335-F213-C443-9166-188FEA25CF84}"/>
                  </a:ext>
                </a:extLst>
              </p:cNvPr>
              <p:cNvSpPr txBox="1"/>
              <p:nvPr/>
            </p:nvSpPr>
            <p:spPr>
              <a:xfrm>
                <a:off x="469806" y="2383834"/>
                <a:ext cx="1545263" cy="2927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kumimoji="1" lang="en-US" altLang="ko-KR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1)</a:t>
                </a:r>
                <a:r>
                  <a:rPr kumimoji="1" lang="ko-KR" altLang="en-US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ko-KR" altLang="en-US" sz="1600" dirty="0" err="1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충당남</a:t>
                </a:r>
                <a:r>
                  <a:rPr kumimoji="1" lang="en-US" altLang="ko-KR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1020</a:t>
                </a:r>
              </a:p>
              <a:p>
                <a:pPr algn="r">
                  <a:lnSpc>
                    <a:spcPct val="130000"/>
                  </a:lnSpc>
                </a:pPr>
                <a:r>
                  <a:rPr kumimoji="1" lang="ko-KR" altLang="en-US" sz="1100" b="0" dirty="0">
                    <a:solidFill>
                      <a:srgbClr val="323F50"/>
                    </a:solidFill>
                    <a:ea typeface="SeoulNamsan EB" panose="020205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100" b="0" i="0" smtClean="0">
                        <a:solidFill>
                          <a:srgbClr val="323F5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</m:t>
                    </m:r>
                    <m:f>
                      <m:fPr>
                        <m:ctrlPr>
                          <a:rPr kumimoji="1" lang="en-US" altLang="ko-KR" sz="110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</m:ctrlPr>
                      </m:fPr>
                      <m:num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남자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생활인구</m:t>
                        </m:r>
                      </m:num>
                      <m:den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충전소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개수</m:t>
                        </m:r>
                      </m:den>
                    </m:f>
                  </m:oMath>
                </a14:m>
                <a:endParaRPr kumimoji="1" lang="en-US" altLang="ko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endParaRPr kumimoji="1" lang="en-US" altLang="ko-Kore-KR" sz="14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kumimoji="1" lang="en-US" altLang="ko-Kore-KR" sz="1400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en-US" altLang="ko-KR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2)</a:t>
                </a:r>
                <a:r>
                  <a:rPr kumimoji="1" lang="ko-KR" altLang="en-US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ko-KR" altLang="en-US" sz="1600" dirty="0" err="1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충당여</a:t>
                </a:r>
                <a:r>
                  <a:rPr kumimoji="1" lang="en-US" altLang="ko-KR" sz="16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1020</a:t>
                </a:r>
                <a:endParaRPr kumimoji="1" lang="en-US" altLang="ko-KR" sz="1400" dirty="0">
                  <a:solidFill>
                    <a:srgbClr val="94110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100" b="0" i="0" smtClean="0">
                        <a:solidFill>
                          <a:srgbClr val="323F5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</m:t>
                    </m:r>
                    <m:f>
                      <m:fPr>
                        <m:ctrlPr>
                          <a:rPr kumimoji="1" lang="en-US" altLang="ko-KR" sz="110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</m:ctrlPr>
                      </m:fPr>
                      <m:num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여자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생활인구</m:t>
                        </m:r>
                      </m:num>
                      <m:den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충전소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개수</m:t>
                        </m:r>
                      </m:den>
                    </m:f>
                  </m:oMath>
                </a14:m>
                <a:r>
                  <a:rPr kumimoji="1" lang="ko-KR" altLang="en-US" sz="1100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endParaRPr kumimoji="1" lang="en-US" altLang="ko-Kore-KR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endParaRPr kumimoji="1" lang="en-US" altLang="ko-Kore-KR" sz="14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:r>
                  <a:rPr kumimoji="1" lang="en-US" altLang="ko-Kore-KR" sz="1400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en-US" altLang="ko-KR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3)</a:t>
                </a:r>
                <a:r>
                  <a:rPr kumimoji="1" lang="ko-KR" altLang="en-US" sz="1400" dirty="0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r>
                  <a:rPr kumimoji="1" lang="ko-KR" altLang="en-US" sz="1600" dirty="0" err="1">
                    <a:solidFill>
                      <a:srgbClr val="94110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충당점포</a:t>
                </a:r>
                <a:endParaRPr kumimoji="1" lang="en-US" altLang="ko-KR" sz="1400" dirty="0">
                  <a:solidFill>
                    <a:srgbClr val="94110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 algn="r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100">
                        <a:solidFill>
                          <a:srgbClr val="323F5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</m:t>
                    </m:r>
                    <m:f>
                      <m:fPr>
                        <m:ctrlPr>
                          <a:rPr kumimoji="1" lang="en-US" altLang="ko-KR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</m:ctrlPr>
                      </m:fPr>
                      <m:num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점포</m:t>
                        </m:r>
                        <m:r>
                          <a:rPr kumimoji="1" lang="ko-KR" altLang="en-US" sz="1100" b="0" i="1" smtClean="0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수</m:t>
                        </m:r>
                      </m:num>
                      <m:den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동별</m:t>
                        </m:r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충전소</m:t>
                        </m:r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 </m:t>
                        </m:r>
                        <m:r>
                          <a:rPr kumimoji="1" lang="ko-KR" altLang="en-US" sz="1100" i="1">
                            <a:solidFill>
                              <a:srgbClr val="323F50"/>
                            </a:solidFill>
                            <a:latin typeface="Cambria Math" panose="02040503050406030204" pitchFamily="18" charset="0"/>
                            <a:ea typeface="SeoulNamsan EB" panose="02020503020101020101" pitchFamily="18" charset="-127"/>
                          </a:rPr>
                          <m:t>개수</m:t>
                        </m:r>
                      </m:den>
                    </m:f>
                  </m:oMath>
                </a14:m>
                <a:r>
                  <a:rPr kumimoji="1" lang="ko-KR" altLang="en-US" sz="1100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</a:t>
                </a:r>
                <a:endParaRPr kumimoji="1" lang="ko-Kore-KR" altLang="en-US" sz="1100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BA9335-F213-C443-9166-188FEA25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06" y="2383834"/>
                <a:ext cx="1545263" cy="2927020"/>
              </a:xfrm>
              <a:prstGeom prst="rect">
                <a:avLst/>
              </a:prstGeom>
              <a:blipFill>
                <a:blip r:embed="rId5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8945EC-B74C-864E-8768-6F107CB88B4A}"/>
              </a:ext>
            </a:extLst>
          </p:cNvPr>
          <p:cNvSpPr txBox="1"/>
          <p:nvPr/>
        </p:nvSpPr>
        <p:spPr>
          <a:xfrm>
            <a:off x="1082840" y="5378886"/>
            <a:ext cx="5360100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충당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1020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대비 생활인구밀도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(10~20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시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충당점포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대비 점포 수 → 상권 활성화 정도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⇨ </a:t>
            </a:r>
            <a:r>
              <a:rPr kumimoji="1" lang="ko-KR" altLang="en-US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동별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10~20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 유동인구 파악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→ 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시내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도심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충전소</a:t>
            </a:r>
            <a:endParaRPr kumimoji="1" lang="ko-Kore-KR" altLang="en-US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834FB5-89E7-8349-92AA-2F564D8C2D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3158" b="2342"/>
          <a:stretch/>
        </p:blipFill>
        <p:spPr>
          <a:xfrm>
            <a:off x="5082101" y="2579628"/>
            <a:ext cx="6526878" cy="2535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585BEE-7EAC-5942-9182-8EC3D2AE0DEC}"/>
                  </a:ext>
                </a:extLst>
              </p:cNvPr>
              <p:cNvSpPr/>
              <p:nvPr/>
            </p:nvSpPr>
            <p:spPr>
              <a:xfrm>
                <a:off x="7648089" y="5378886"/>
                <a:ext cx="2964103" cy="998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en-US" altLang="ko-KR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Dendrogram</a:t>
                </a:r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 확인 후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en-US" altLang="ko-KR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threshold = 500</a:t>
                </a:r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을 기준으로 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94110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𝑘</m:t>
                    </m:r>
                    <m:r>
                      <a:rPr kumimoji="1" lang="en-US" altLang="ko-KR" i="1" smtClean="0">
                        <a:solidFill>
                          <a:srgbClr val="941100"/>
                        </a:solidFill>
                        <a:latin typeface="Cambria Math" panose="02040503050406030204" pitchFamily="18" charset="0"/>
                        <a:ea typeface="SeoulNamsan EB" panose="02020503020101020101" pitchFamily="18" charset="-127"/>
                      </a:rPr>
                      <m:t>=12 </m:t>
                    </m:r>
                  </m:oMath>
                </a14:m>
                <a:r>
                  <a:rPr kumimoji="1" lang="ko-KR" altLang="en-US" dirty="0">
                    <a:solidFill>
                      <a:srgbClr val="323F50"/>
                    </a:solidFill>
                    <a:latin typeface="SeoulNamsan EB" panose="02020503020101020101" pitchFamily="18" charset="-127"/>
                    <a:ea typeface="SeoulNamsan EB" panose="02020503020101020101" pitchFamily="18" charset="-127"/>
                  </a:rPr>
                  <a:t>설정</a:t>
                </a:r>
                <a:endParaRPr kumimoji="1" lang="en-US" altLang="ko-KR" dirty="0">
                  <a:solidFill>
                    <a:srgbClr val="323F50"/>
                  </a:solidFill>
                  <a:latin typeface="SeoulNamsan EB" panose="02020503020101020101" pitchFamily="18" charset="-127"/>
                  <a:ea typeface="SeoulNamsan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585BEE-7EAC-5942-9182-8EC3D2AE0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89" y="5378886"/>
                <a:ext cx="2964103" cy="998222"/>
              </a:xfrm>
              <a:prstGeom prst="rect">
                <a:avLst/>
              </a:prstGeom>
              <a:blipFill>
                <a:blip r:embed="rId7"/>
                <a:stretch>
                  <a:fillRect l="-1709" r="-427" b="-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36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시내 공용 충전소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지도 시각화 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589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 인프라 취약지역 도출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BC2D0E-F839-9C44-B5CD-0741439C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8" y="2382198"/>
            <a:ext cx="5236621" cy="432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963D1D-A86E-974F-8AA3-436846C1794F}"/>
              </a:ext>
            </a:extLst>
          </p:cNvPr>
          <p:cNvSpPr txBox="1"/>
          <p:nvPr/>
        </p:nvSpPr>
        <p:spPr>
          <a:xfrm>
            <a:off x="6536432" y="2577296"/>
            <a:ext cx="4900007" cy="381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생활인구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관련 열 기준으로 상위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 군집 선택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각 군집의 충전소 당 </a:t>
            </a:r>
            <a:r>
              <a:rPr kumimoji="1" lang="ko-KR" altLang="en-US" sz="14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생활인구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수 평균을 기준으로 </a:t>
            </a:r>
            <a:endParaRPr kumimoji="1" lang="en-US" altLang="ko-KR" sz="14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충당남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1020’,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충당여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1020’</a:t>
            </a:r>
            <a:endParaRPr kumimoji="1" lang="en-US" altLang="ko-Kore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ore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개의 군집 중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상위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 군집의 수요가 가장 시급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ore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상위 군집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11,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</a:p>
          <a:p>
            <a:pPr lvl="0" algn="just">
              <a:lnSpc>
                <a:spcPct val="120000"/>
              </a:lnSpc>
            </a:pP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	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군집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의 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생활인구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충전소 값이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15,883</a:t>
            </a:r>
            <a:r>
              <a:rPr kumimoji="1" lang="ko-KR" altLang="en-US" sz="12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으로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가장 높음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상위 군집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개를 지도 위에 시각화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색이 진할수록 충전소 설치가 시급한 행정동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개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6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결론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공용 전기차 충전소 입지 선정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03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 및 기대효과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A0F28-31B4-D547-B78E-ADE120CB1B57}"/>
              </a:ext>
            </a:extLst>
          </p:cNvPr>
          <p:cNvSpPr txBox="1"/>
          <p:nvPr/>
        </p:nvSpPr>
        <p:spPr>
          <a:xfrm>
            <a:off x="859682" y="2586788"/>
            <a:ext cx="546384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itchFamily="2" charset="2"/>
              <a:buChar char="q"/>
            </a:pPr>
            <a:r>
              <a:rPr kumimoji="1" lang="ko-Kore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거주지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인근 충전소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청파동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우이동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신월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시흥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쌍문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화곡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면목본동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중곡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망우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인수동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청운효자동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중곡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중곡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자양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구의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수유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갈현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신정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시흥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5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노량진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신림동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일원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삼전동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C9927-4F6D-1241-9965-978BF1F0E4ED}"/>
              </a:ext>
            </a:extLst>
          </p:cNvPr>
          <p:cNvSpPr txBox="1"/>
          <p:nvPr/>
        </p:nvSpPr>
        <p:spPr>
          <a:xfrm>
            <a:off x="6507329" y="2586788"/>
            <a:ext cx="5464800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시내 공용 충전소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종로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5.6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가동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면목본동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청파동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숭인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신월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우이동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쌍문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노량진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신림동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중곡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망우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인수동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화곡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화곡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시흥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청운효자동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중곡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동선동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장위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갈현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신원동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일원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삼전동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2E459-4060-AB40-8126-505BEEAC6C2D}"/>
              </a:ext>
            </a:extLst>
          </p:cNvPr>
          <p:cNvSpPr txBox="1"/>
          <p:nvPr/>
        </p:nvSpPr>
        <p:spPr>
          <a:xfrm>
            <a:off x="1741957" y="4778299"/>
            <a:ext cx="8708085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⇨ 두 기준에서 모두 충전소 설치가 시급한 행정동 </a:t>
            </a:r>
            <a:endParaRPr kumimoji="1" lang="en-US" altLang="ko-Kore-KR" sz="2000" b="1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ore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청파동</a:t>
            </a:r>
            <a:r>
              <a:rPr kumimoji="1"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우이동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신월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시흥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쌍문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화곡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면목본동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중곡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망우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인수동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청운효자동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중곡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갈현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노량진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신림동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일원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삼전동  </a:t>
            </a:r>
            <a:endParaRPr kumimoji="1" lang="ko-Kore-KR" altLang="en-US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6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향후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전기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sz="2400" b="1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 수 예측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03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 및 기대효과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7AEE50-7A46-E649-923E-ECBF3A507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8" y="2441614"/>
            <a:ext cx="5471917" cy="3833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C8B97-0841-FA40-B972-AEB9788E62E3}"/>
              </a:ext>
            </a:extLst>
          </p:cNvPr>
          <p:cNvSpPr txBox="1"/>
          <p:nvPr/>
        </p:nvSpPr>
        <p:spPr>
          <a:xfrm>
            <a:off x="6244389" y="2441614"/>
            <a:ext cx="5471916" cy="343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q"/>
            </a:pPr>
            <a:r>
              <a:rPr kumimoji="1" lang="en-US" altLang="ko-Kore-KR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auto_arima</a:t>
            </a:r>
            <a:r>
              <a:rPr kumimoji="1"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모듈을 이용해 최적의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ARIMA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모형 도출</a:t>
            </a:r>
            <a:endParaRPr kumimoji="1" lang="en-US" altLang="ko-Kore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⇨ </a:t>
            </a:r>
            <a:r>
              <a:rPr kumimoji="1" lang="en-US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ARIMA(0, 2, 2)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모형</a:t>
            </a:r>
            <a:endParaRPr kumimoji="1" lang="en-US" altLang="ko-KR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endParaRPr kumimoji="1" lang="en-US" altLang="ko-Kore-KR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q"/>
            </a:pPr>
            <a:r>
              <a:rPr kumimoji="1" lang="ko-Kore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신뢰수준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95%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로 예측한 향후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년간의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서울시 전기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+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 등록 수 그래프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endParaRPr kumimoji="1" lang="en-US" altLang="ko-Kore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q"/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2024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8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 기준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약 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294,658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 </a:t>
            </a:r>
            <a:endParaRPr kumimoji="1" lang="en-US" altLang="ko-KR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160,255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12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q"/>
            </a:pPr>
            <a:endParaRPr kumimoji="1" lang="en-US" altLang="ko-Kore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q"/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지속적으로 가파른 증가세가 예측되는 만큼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그에 발맞춰 전기차 충전소의 확대 설치가 요구됨 </a:t>
            </a:r>
            <a:endParaRPr kumimoji="1" lang="ko-Kore-KR" altLang="en-US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477E8-9748-2947-A9F8-E2A407D9ABA5}"/>
              </a:ext>
            </a:extLst>
          </p:cNvPr>
          <p:cNvSpPr txBox="1"/>
          <p:nvPr/>
        </p:nvSpPr>
        <p:spPr>
          <a:xfrm>
            <a:off x="4282499" y="5601916"/>
            <a:ext cx="1070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</a:t>
            </a:r>
            <a:r>
              <a:rPr kumimoji="1" lang="en-US" altLang="ko-KR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021</a:t>
            </a:r>
            <a:r>
              <a:rPr kumimoji="1" lang="ko-KR" altLang="en-US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sz="12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</a:t>
            </a:r>
            <a:endParaRPr kumimoji="1" lang="ko-Kore-KR" altLang="en-US" sz="1200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44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추가 활성화 방안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03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 및 기대효과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A0F28-31B4-D547-B78E-ADE120CB1B57}"/>
              </a:ext>
            </a:extLst>
          </p:cNvPr>
          <p:cNvSpPr txBox="1"/>
          <p:nvPr/>
        </p:nvSpPr>
        <p:spPr>
          <a:xfrm>
            <a:off x="859682" y="2409309"/>
            <a:ext cx="5682786" cy="415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거주지 인근 충전소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지난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 시행한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‘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콘센트형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충전기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’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정책과 같이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야간 충전 인프라 확보에 집중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시내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도심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충전소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충전소 수요가 높은 지역에 우선적으로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초급속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충전기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(350kW)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를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설치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lvl="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무작정 전기차 충전소를 확대 설치할 것이 아니라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내연기관 차량 사용자의 편의도 고려해야 함 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A3E7B-436C-9C46-82F2-89DD30FF9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6" y="2084970"/>
            <a:ext cx="3777918" cy="403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6F629-4FE7-F44A-9A52-8B8C66EDBE3C}"/>
              </a:ext>
            </a:extLst>
          </p:cNvPr>
          <p:cNvSpPr txBox="1"/>
          <p:nvPr/>
        </p:nvSpPr>
        <p:spPr>
          <a:xfrm>
            <a:off x="7291137" y="6119720"/>
            <a:ext cx="2863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0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https://</a:t>
            </a:r>
            <a:r>
              <a:rPr kumimoji="1" lang="en" altLang="ko-Kore-KR" sz="10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news.seoul.go.kr</a:t>
            </a:r>
            <a:r>
              <a:rPr kumimoji="1" lang="en" altLang="ko-Kore-KR" sz="10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/env/archives/513688</a:t>
            </a:r>
            <a:endParaRPr kumimoji="1" lang="ko-Kore-KR" altLang="en-US" sz="10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2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향후 기대효과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03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 및 기대효과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A0F28-31B4-D547-B78E-ADE120CB1B57}"/>
              </a:ext>
            </a:extLst>
          </p:cNvPr>
          <p:cNvSpPr txBox="1"/>
          <p:nvPr/>
        </p:nvSpPr>
        <p:spPr>
          <a:xfrm>
            <a:off x="859682" y="2702619"/>
            <a:ext cx="6262335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온실가스 배출 감소 유도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2030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온실가스 감축 목표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(NDC) : 2018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대비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40%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감축 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기존 전기차 이용 시민들의 편의 증진 뿐만 아니라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내연기관 차량 이용 시민들의 전기차 구매 유도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2050 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탄소 중립을 위한 서울시의 노력에 일조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8113F9-BD9F-0042-A85E-AB750D885A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435" r="1712" b="14436"/>
          <a:stretch/>
        </p:blipFill>
        <p:spPr>
          <a:xfrm>
            <a:off x="7738241" y="2337644"/>
            <a:ext cx="2910625" cy="32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분석 보완점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03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603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결론 및 기대효과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A0F28-31B4-D547-B78E-ADE120CB1B57}"/>
              </a:ext>
            </a:extLst>
          </p:cNvPr>
          <p:cNvSpPr txBox="1"/>
          <p:nvPr/>
        </p:nvSpPr>
        <p:spPr>
          <a:xfrm>
            <a:off x="859682" y="2441614"/>
            <a:ext cx="9824360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보완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행정동 거주인구 데이터에서 성별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/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연령 구분을 고려하지 않은 점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차량등록 데이터에서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법정동을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행정동으로 매핑 시 발생한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결측치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 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특정 구역의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M:N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관계를 처리하는 과정에서 발생한 오차 </a:t>
            </a:r>
            <a:endParaRPr kumimoji="1" lang="en-US" altLang="ko-KR" sz="14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행정동별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차량등록 데이터를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시계열로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처리한다면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LSTM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같은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딥러닝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모델을 통해 더욱 정확한 예측이 가능할 것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모델 보완 </a:t>
            </a:r>
            <a:endParaRPr kumimoji="1" lang="en-US" altLang="ko-KR" sz="20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시계열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모델링 과정에서 오직 전기차 대수만으로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ARIMA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모델을 구축하였기 때문에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    다른 요인들을 반영하지 못함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2)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계층적 군집분석 과정에서 각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변수마다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적절한 가중치를 두었으면 분류가 더 잘 되었을 것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95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76770" y="3985006"/>
            <a:ext cx="10279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 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 툴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Python, R Studio, Excel, SQL(Toad) </a:t>
            </a:r>
          </a:p>
          <a:p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김준혁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실데이터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기반의 전기자동차 충전 데이터 분석 및 충전 패턴 도출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”.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전기학회논문지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대한전기학회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2018, vol.67,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no.11, </a:t>
            </a:r>
            <a:r>
              <a:rPr kumimoji="1" lang="en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pp. 1455-1462 (8 pages)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박규호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전기자동차 충전행태분석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”.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대한교통학회지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대한교통학회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2017, vol.35, no.3, 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통권 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156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호 </a:t>
            </a:r>
            <a:r>
              <a:rPr kumimoji="1" lang="en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pp. 210-219 (10 pages)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04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3" y="241660"/>
            <a:ext cx="521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 툴 </a:t>
            </a:r>
            <a:r>
              <a:rPr kumimoji="1" lang="en-US" altLang="ko-KR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/</a:t>
            </a:r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참고 문헌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78075-694D-AF40-A010-07EF886A1D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3" t="3964" r="23523" b="2492"/>
          <a:stretch/>
        </p:blipFill>
        <p:spPr>
          <a:xfrm>
            <a:off x="859682" y="1819394"/>
            <a:ext cx="1970780" cy="1970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FDD6D5-8A7E-D14A-BC43-0EAFD7253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37" y="2147845"/>
            <a:ext cx="3760991" cy="1313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CCA6CC-A209-EB44-ABA2-89FF6C28F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03" y="1831029"/>
            <a:ext cx="2042781" cy="1899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7733D0-A299-8E4A-B595-901C0B018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763" y="1916342"/>
            <a:ext cx="2042781" cy="17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대각선 방향의 모서리가 둥근 사각형 35">
            <a:extLst>
              <a:ext uri="{FF2B5EF4-FFF2-40B4-BE49-F238E27FC236}">
                <a16:creationId xmlns:a16="http://schemas.microsoft.com/office/drawing/2014/main" id="{628DA039-68C1-7B4A-BE44-238B95450E2A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01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1185AF-FC80-6A48-87F2-C4E81BABC747}"/>
              </a:ext>
            </a:extLst>
          </p:cNvPr>
          <p:cNvSpPr txBox="1"/>
          <p:nvPr/>
        </p:nvSpPr>
        <p:spPr>
          <a:xfrm>
            <a:off x="4108954" y="241660"/>
            <a:ext cx="490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</a:t>
            </a:r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개요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배경 및 필요성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38DEF-F130-7A49-B986-7712524F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9" r="13969" b="5194"/>
          <a:stretch/>
        </p:blipFill>
        <p:spPr>
          <a:xfrm>
            <a:off x="3406467" y="3887737"/>
            <a:ext cx="2423225" cy="233612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315B4-47D8-304D-81C4-ABE1E9A5781E}"/>
              </a:ext>
            </a:extLst>
          </p:cNvPr>
          <p:cNvSpPr txBox="1"/>
          <p:nvPr/>
        </p:nvSpPr>
        <p:spPr>
          <a:xfrm>
            <a:off x="858082" y="1863716"/>
            <a:ext cx="686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녹색교통지역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5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등급 차량 운행제한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(‘19.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12.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~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5DC4C79-65BF-5F47-BBFC-129B3142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6" y="3924294"/>
            <a:ext cx="2412674" cy="233612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EC89EDB-DD3A-8D43-9ADE-0AAF466378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31"/>
          <a:stretch/>
        </p:blipFill>
        <p:spPr>
          <a:xfrm>
            <a:off x="705706" y="2513035"/>
            <a:ext cx="6165275" cy="770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23B500-4FF1-A94C-9423-3081BD4B65E1}"/>
              </a:ext>
            </a:extLst>
          </p:cNvPr>
          <p:cNvSpPr txBox="1"/>
          <p:nvPr/>
        </p:nvSpPr>
        <p:spPr>
          <a:xfrm>
            <a:off x="591317" y="3362178"/>
            <a:ext cx="567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dirty="0">
                <a:solidFill>
                  <a:srgbClr val="405268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관련</a:t>
            </a:r>
            <a:r>
              <a:rPr kumimoji="1" lang="ko-KR" altLang="en-US" sz="900" dirty="0">
                <a:solidFill>
                  <a:srgbClr val="405268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기사 </a:t>
            </a:r>
            <a:endParaRPr kumimoji="1" lang="en-US" altLang="ko-KR" sz="900" dirty="0">
              <a:solidFill>
                <a:srgbClr val="405268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en-US" altLang="ko-KR" sz="900" dirty="0">
                <a:solidFill>
                  <a:srgbClr val="405268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en" altLang="ko-Kore-KR" sz="9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https://</a:t>
            </a:r>
            <a:r>
              <a:rPr kumimoji="1" lang="en" altLang="ko-Kore-KR" sz="900" dirty="0" err="1">
                <a:latin typeface="SeoulNamsan B" panose="02020503020101020101" pitchFamily="18" charset="-127"/>
                <a:ea typeface="SeoulNamsan B" panose="02020503020101020101" pitchFamily="18" charset="-127"/>
              </a:rPr>
              <a:t>www.edaily.co.kr</a:t>
            </a:r>
            <a:r>
              <a:rPr kumimoji="1" lang="en" altLang="ko-Kore-KR" sz="9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/news/</a:t>
            </a:r>
            <a:r>
              <a:rPr kumimoji="1" lang="en" altLang="ko-Kore-KR" sz="900" dirty="0" err="1">
                <a:latin typeface="SeoulNamsan B" panose="02020503020101020101" pitchFamily="18" charset="-127"/>
                <a:ea typeface="SeoulNamsan B" panose="02020503020101020101" pitchFamily="18" charset="-127"/>
              </a:rPr>
              <a:t>read?newsId</a:t>
            </a:r>
            <a:r>
              <a:rPr kumimoji="1" lang="en" altLang="ko-Kore-KR" sz="9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=02607606628951176&amp;mediaCodeNo=257&amp;OutLnkChk=Y</a:t>
            </a:r>
            <a:r>
              <a:rPr kumimoji="1" lang="en-US" altLang="ko-KR" sz="900" dirty="0">
                <a:solidFill>
                  <a:srgbClr val="405268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endParaRPr kumimoji="1" lang="ko-Kore-KR" altLang="en-US" sz="900" dirty="0">
              <a:solidFill>
                <a:srgbClr val="405268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3A07C2-E90A-B04E-8D70-5AC43690F048}"/>
              </a:ext>
            </a:extLst>
          </p:cNvPr>
          <p:cNvSpPr txBox="1"/>
          <p:nvPr/>
        </p:nvSpPr>
        <p:spPr>
          <a:xfrm>
            <a:off x="6115617" y="3570591"/>
            <a:ext cx="5678986" cy="273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’20.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12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월 강남 및 여의도를 녹색교통지역으로 확대 지정 </a:t>
            </a:r>
            <a:endParaRPr lang="en-US" altLang="ko-KR" dirty="0"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- 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배출가스 등급제 기반 운행제한 제도 시행도 검토</a:t>
            </a:r>
            <a:endParaRPr lang="en-US" altLang="ko-KR" dirty="0"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 추가적으로 서울시에서는</a:t>
            </a:r>
            <a:r>
              <a:rPr lang="en-US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2035</a:t>
            </a:r>
            <a:r>
              <a:rPr lang="ko-KR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</a:t>
            </a:r>
            <a:r>
              <a:rPr lang="ko-KR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부터 기존의 내연기관 자동차를 제외한 </a:t>
            </a:r>
            <a:r>
              <a:rPr lang="ko-KR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전기차나 수소전기차만 등록을 허용</a:t>
            </a:r>
            <a:r>
              <a:rPr lang="ko-KR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하고</a:t>
            </a:r>
            <a:r>
              <a:rPr lang="en-US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, </a:t>
            </a:r>
            <a:r>
              <a:rPr lang="ko-KR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사대문 안의 </a:t>
            </a:r>
            <a:r>
              <a:rPr lang="ko-KR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녹색</a:t>
            </a:r>
            <a:r>
              <a:rPr lang="ko-Kore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ko-KR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교통</a:t>
            </a:r>
            <a:r>
              <a:rPr lang="ko-Kore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ko-KR" altLang="ko-Kore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지역에서는 친환경 자동차만 운행 </a:t>
            </a:r>
            <a:r>
              <a:rPr lang="ko-KR" altLang="ko-Kore-KR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가능한 </a:t>
            </a:r>
            <a:r>
              <a:rPr lang="ko-KR" altLang="en-US" dirty="0">
                <a:latin typeface="SeoulNamsan EB" panose="02020503020101020101" pitchFamily="18" charset="-127"/>
                <a:ea typeface="SeoulNamsan EB" panose="02020503020101020101" pitchFamily="18" charset="-127"/>
              </a:rPr>
              <a:t>계획안 발표</a:t>
            </a:r>
            <a:endParaRPr kumimoji="1" lang="ko-Kore-KR" altLang="en-US" dirty="0"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69B08-1CFC-C648-A85A-7E245288E904}"/>
              </a:ext>
            </a:extLst>
          </p:cNvPr>
          <p:cNvSpPr txBox="1"/>
          <p:nvPr/>
        </p:nvSpPr>
        <p:spPr>
          <a:xfrm>
            <a:off x="7171749" y="2481696"/>
            <a:ext cx="4314545" cy="85561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2019</a:t>
            </a:r>
            <a:r>
              <a:rPr kumimoji="1" lang="ko-KR" altLang="en-US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en-US" altLang="ko-KR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12</a:t>
            </a:r>
            <a:r>
              <a:rPr kumimoji="1" lang="ko-KR" altLang="en-US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 대비 </a:t>
            </a:r>
            <a:endParaRPr kumimoji="1" lang="en-US" altLang="ko-KR" sz="1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미세먼지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en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PM-10)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16.7%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감소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초미세먼지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en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PM-2.5)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16.0% 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감소</a:t>
            </a:r>
            <a:endParaRPr kumimoji="1" lang="ko-Kore-KR" altLang="en-US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9092F-6D97-774A-B01A-5B7C6615E4D4}"/>
              </a:ext>
            </a:extLst>
          </p:cNvPr>
          <p:cNvSpPr txBox="1"/>
          <p:nvPr/>
        </p:nvSpPr>
        <p:spPr>
          <a:xfrm>
            <a:off x="3406467" y="6260417"/>
            <a:ext cx="2336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7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https://</a:t>
            </a:r>
            <a:r>
              <a:rPr kumimoji="1" lang="en" altLang="ko-Kore-KR" sz="7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topis.seoul.go.kr</a:t>
            </a:r>
            <a:r>
              <a:rPr kumimoji="1" lang="en" altLang="ko-Kore-KR" sz="7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/map/</a:t>
            </a:r>
            <a:r>
              <a:rPr kumimoji="1" lang="en" altLang="ko-Kore-KR" sz="700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openCameraMap.do</a:t>
            </a:r>
            <a:r>
              <a:rPr kumimoji="1" lang="en" altLang="ko-Kore-KR" sz="7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</a:p>
          <a:p>
            <a:endParaRPr kumimoji="1" lang="ko-Kore-KR" altLang="en-US" sz="800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0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대각선 방향의 모서리가 둥근 사각형 35">
            <a:extLst>
              <a:ext uri="{FF2B5EF4-FFF2-40B4-BE49-F238E27FC236}">
                <a16:creationId xmlns:a16="http://schemas.microsoft.com/office/drawing/2014/main" id="{628DA039-68C1-7B4A-BE44-238B95450E2A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01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1185AF-FC80-6A48-87F2-C4E81BABC747}"/>
              </a:ext>
            </a:extLst>
          </p:cNvPr>
          <p:cNvSpPr txBox="1"/>
          <p:nvPr/>
        </p:nvSpPr>
        <p:spPr>
          <a:xfrm>
            <a:off x="4108954" y="241660"/>
            <a:ext cx="490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</a:t>
            </a:r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개요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배경 및 필요성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315B4-47D8-304D-81C4-ABE1E9A5781E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서울시 온실가스 감축계획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동아시아 최초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C40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승인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(‘21.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6.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06777-575B-5B49-BA78-D4BA88A115DA}"/>
              </a:ext>
            </a:extLst>
          </p:cNvPr>
          <p:cNvSpPr txBox="1"/>
          <p:nvPr/>
        </p:nvSpPr>
        <p:spPr>
          <a:xfrm>
            <a:off x="988878" y="2468004"/>
            <a:ext cx="769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2050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탄소 중립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을 위한 서울시의 노력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(C40 : 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기후변화 대응을 약속한 전 세계 대도시들의 협의체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 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68E7F2-C6DB-CB43-9E18-D35792F98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50" y="3215505"/>
            <a:ext cx="7036333" cy="1440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B9206-ED07-5945-98F3-AF333EA6F3FE}"/>
              </a:ext>
            </a:extLst>
          </p:cNvPr>
          <p:cNvSpPr txBox="1"/>
          <p:nvPr/>
        </p:nvSpPr>
        <p:spPr>
          <a:xfrm>
            <a:off x="1247458" y="4726161"/>
            <a:ext cx="377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출처 </a:t>
            </a:r>
            <a:r>
              <a:rPr kumimoji="1" lang="en-US" altLang="ko-KR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sz="1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환경정책과 </a:t>
            </a:r>
            <a:r>
              <a:rPr kumimoji="1" lang="ko-KR" altLang="en-US" sz="10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카드뉴스</a:t>
            </a:r>
            <a:endParaRPr kumimoji="1" lang="ko-Kore-KR" altLang="en-US" sz="1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879F6-224E-684F-A8E2-CE0CED4D3BB6}"/>
              </a:ext>
            </a:extLst>
          </p:cNvPr>
          <p:cNvSpPr txBox="1"/>
          <p:nvPr/>
        </p:nvSpPr>
        <p:spPr>
          <a:xfrm>
            <a:off x="859682" y="5073552"/>
            <a:ext cx="10153444" cy="146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그와 더불어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2021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추경에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기후위기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대응 예산 약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1,457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억 추가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CNG 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시내버스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7,396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 중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2021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년부터 향후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5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년에 걸쳐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4,000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 정도를 전기와 </a:t>
            </a:r>
            <a:r>
              <a:rPr lang="ko-KR" altLang="ko-Kore-KR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수소차로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전환하기 </a:t>
            </a:r>
            <a:r>
              <a:rPr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위한 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예산을 지속적으로 확보하고 있다</a:t>
            </a:r>
            <a:r>
              <a:rPr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택시는</a:t>
            </a:r>
            <a:r>
              <a:rPr lang="en-US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2030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도래 차량부터 </a:t>
            </a:r>
            <a:r>
              <a:rPr lang="ko-KR" altLang="ko-Kore-KR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친환경차로</a:t>
            </a:r>
            <a:r>
              <a:rPr lang="ko-KR" altLang="ko-Kore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바꾸기 위한 보조금 정책을 준비하고 있다</a:t>
            </a:r>
            <a:endParaRPr kumimoji="1" lang="ko-Kore-KR" altLang="en-US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DF58A3D-F8B8-5047-9FD0-1A279EC171C5}"/>
              </a:ext>
            </a:extLst>
          </p:cNvPr>
          <p:cNvCxnSpPr>
            <a:cxnSpLocks/>
          </p:cNvCxnSpPr>
          <p:nvPr/>
        </p:nvCxnSpPr>
        <p:spPr>
          <a:xfrm>
            <a:off x="2808721" y="4487779"/>
            <a:ext cx="23167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1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차량 보급 속도에 못 미치는 충전 인프라  </a:t>
            </a:r>
            <a:r>
              <a:rPr kumimoji="1" lang="ko-KR" altLang="en-US" sz="16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01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490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</a:t>
            </a:r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개요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배경 및 필요성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57974-B587-5C47-8BE6-53600C590149}"/>
              </a:ext>
            </a:extLst>
          </p:cNvPr>
          <p:cNvSpPr txBox="1"/>
          <p:nvPr/>
        </p:nvSpPr>
        <p:spPr>
          <a:xfrm>
            <a:off x="4432346" y="2710301"/>
            <a:ext cx="7315200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전기차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29,300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여대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전국 최다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전기차 충전기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: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10,903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기 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경기도 전기차 충전기 수의 절반 수준</a:t>
            </a:r>
            <a:r>
              <a:rPr kumimoji="1" lang="en-US" altLang="ko-KR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4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급속충전기의 이용 빈도가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완속충전기의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이용 빈도보다 높은 반면에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국내에 설치된 전기차 급속충전기는 </a:t>
            </a:r>
            <a:r>
              <a:rPr kumimoji="1" lang="ko-KR" altLang="en-US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완속충전기의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1/6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수준에 불과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급속충전기 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기당 전기차 수는 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14.2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대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최근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년간 국민신문고를 통해 접수된 전기차 관련 민원은 총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959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건이며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이 중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92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％가 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 충전 시 갈등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과 연관된 것으로 나타났다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13603-9E5A-3B48-B10F-5F7729573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6" y="2315803"/>
            <a:ext cx="3405640" cy="4231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5621D-C24F-2845-8E7C-3E2C616983ED}"/>
              </a:ext>
            </a:extLst>
          </p:cNvPr>
          <p:cNvSpPr txBox="1"/>
          <p:nvPr/>
        </p:nvSpPr>
        <p:spPr>
          <a:xfrm>
            <a:off x="567517" y="6551638"/>
            <a:ext cx="3699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9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http://</a:t>
            </a:r>
            <a:r>
              <a:rPr kumimoji="1" lang="en" altLang="ko-Kore-KR" sz="9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www.energydaily.co.kr</a:t>
            </a:r>
            <a:r>
              <a:rPr kumimoji="1" lang="en" altLang="ko-Kore-KR" sz="9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/news/</a:t>
            </a:r>
            <a:r>
              <a:rPr kumimoji="1" lang="en" altLang="ko-Kore-KR" sz="9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articleView.html?idxno</a:t>
            </a:r>
            <a:r>
              <a:rPr kumimoji="1" lang="en" altLang="ko-Kore-KR" sz="9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=122214</a:t>
            </a:r>
            <a:endParaRPr kumimoji="1" lang="ko-Kore-KR" altLang="en-US" sz="9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96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0C87623-359B-EE4C-A281-83C70F5670D1}"/>
              </a:ext>
            </a:extLst>
          </p:cNvPr>
          <p:cNvSpPr txBox="1"/>
          <p:nvPr/>
        </p:nvSpPr>
        <p:spPr>
          <a:xfrm>
            <a:off x="859682" y="1854138"/>
            <a:ext cx="85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시간대별 충전소 이용 현황 </a:t>
            </a:r>
            <a:endParaRPr kumimoji="1" lang="ko-Kore-KR" altLang="en-US" sz="24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01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490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분석</a:t>
            </a:r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개요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90DF5-545B-6942-8511-8EE3C17E9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2" y="2457809"/>
            <a:ext cx="3294646" cy="2330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C5A1A0-6660-0547-B5D3-DFEB25D9F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" r="22264" b="2516"/>
          <a:stretch/>
        </p:blipFill>
        <p:spPr>
          <a:xfrm>
            <a:off x="4674234" y="2457811"/>
            <a:ext cx="3099035" cy="2330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26280A-A4B1-2843-951B-99AB971DF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" r="22060"/>
          <a:stretch/>
        </p:blipFill>
        <p:spPr>
          <a:xfrm>
            <a:off x="7773269" y="2457809"/>
            <a:ext cx="3537847" cy="233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FFB13-D090-734F-8D2A-95D8850E269E}"/>
              </a:ext>
            </a:extLst>
          </p:cNvPr>
          <p:cNvSpPr txBox="1"/>
          <p:nvPr/>
        </p:nvSpPr>
        <p:spPr>
          <a:xfrm>
            <a:off x="5394866" y="4813908"/>
            <a:ext cx="5043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좌</a:t>
            </a:r>
            <a:r>
              <a:rPr kumimoji="1" lang="en-US" altLang="ko-Kore-KR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: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급속충전기 </a:t>
            </a:r>
            <a:r>
              <a:rPr kumimoji="1" lang="en-US" altLang="ko-KR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/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우</a:t>
            </a:r>
            <a:r>
              <a:rPr kumimoji="1" lang="en-US" altLang="ko-KR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:</a:t>
            </a:r>
            <a:r>
              <a:rPr kumimoji="1" lang="ko-KR" altLang="en-US" sz="1100" dirty="0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 </a:t>
            </a:r>
            <a:r>
              <a:rPr kumimoji="1" lang="ko-KR" altLang="en-US" sz="1100" dirty="0" err="1">
                <a:solidFill>
                  <a:srgbClr val="323F50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완속충전기</a:t>
            </a:r>
            <a:endParaRPr kumimoji="1" lang="ko-Kore-KR" altLang="en-US" sz="1100" dirty="0">
              <a:solidFill>
                <a:srgbClr val="323F50"/>
              </a:solidFill>
              <a:latin typeface="SeoulNamsan M" panose="02020503020101020101" pitchFamily="18" charset="-127"/>
              <a:ea typeface="SeoulNamsan M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6690C-151B-A14C-B662-89B5A9FC8BF5}"/>
              </a:ext>
            </a:extLst>
          </p:cNvPr>
          <p:cNvSpPr txBox="1"/>
          <p:nvPr/>
        </p:nvSpPr>
        <p:spPr>
          <a:xfrm>
            <a:off x="1171957" y="5174924"/>
            <a:ext cx="9379737" cy="187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출근 시간대인 오전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9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 이후부터 퇴근 시간대인 오후 </a:t>
            </a: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 이전까지 충전기 사용전력량이 많다 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생활 인구와 관련이 높을 것으로 보인다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주간 실외 활동 시간대 서울시민들의 전기차 이용에 불편이 없도록 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“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공용 전기차 충전소</a:t>
            </a:r>
            <a:r>
              <a:rPr kumimoji="1" lang="en-US" altLang="ko-KR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”</a:t>
            </a:r>
            <a:r>
              <a:rPr kumimoji="1" lang="ko-KR" altLang="en-US" dirty="0" err="1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를</a:t>
            </a:r>
            <a:r>
              <a:rPr kumimoji="1" lang="ko-KR" altLang="en-US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확대 설치</a:t>
            </a: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해야 한다 </a:t>
            </a:r>
            <a:endParaRPr kumimoji="1" lang="en-US" altLang="ko-KR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endParaRPr kumimoji="1" lang="ko-Kore-KR" altLang="en-US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72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53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활용 데이터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B05EC91A-8767-4442-B1A5-D55C3CC5D898}"/>
              </a:ext>
            </a:extLst>
          </p:cNvPr>
          <p:cNvSpPr>
            <a:spLocks noChangeAspect="1"/>
          </p:cNvSpPr>
          <p:nvPr/>
        </p:nvSpPr>
        <p:spPr>
          <a:xfrm>
            <a:off x="1000816" y="2258924"/>
            <a:ext cx="2742152" cy="709829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70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차량 등록 현황</a:t>
            </a:r>
            <a:endParaRPr lang="en-US" altLang="ko-KR" sz="20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CC344728-6E20-4D4C-83B9-EBE626DD1ACA}"/>
              </a:ext>
            </a:extLst>
          </p:cNvPr>
          <p:cNvSpPr>
            <a:spLocks noChangeAspect="1"/>
          </p:cNvSpPr>
          <p:nvPr/>
        </p:nvSpPr>
        <p:spPr>
          <a:xfrm>
            <a:off x="698373" y="2967849"/>
            <a:ext cx="3347039" cy="2640853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32000" rtlCol="0" anchor="t" anchorCtr="0"/>
          <a:lstStyle/>
          <a:p>
            <a:pPr algn="ctr">
              <a:lnSpc>
                <a:spcPct val="12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차량등록현황 통계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서울시 빅데이터 캠퍼스</a:t>
            </a:r>
            <a:r>
              <a:rPr lang="en-US" altLang="ko-KR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lang="ko-KR" altLang="en-US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lang="en-US" altLang="ko-KR" sz="1200" dirty="0">
              <a:solidFill>
                <a:srgbClr val="FFD966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342900" indent="-342900" algn="ctr">
              <a:lnSpc>
                <a:spcPct val="120000"/>
              </a:lnSpc>
              <a:buAutoNum type="arabicPeriod"/>
            </a:pPr>
            <a:endParaRPr lang="en-US" altLang="ko-KR" sz="16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</a:t>
            </a:r>
            <a:r>
              <a:rPr lang="ko-KR" altLang="en-US" sz="1700" dirty="0" err="1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동별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lang="ko-KR" altLang="en-US" sz="1700" dirty="0" err="1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연료별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자동차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등록 현황 데이터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66" name="자유형 65">
            <a:extLst>
              <a:ext uri="{FF2B5EF4-FFF2-40B4-BE49-F238E27FC236}">
                <a16:creationId xmlns:a16="http://schemas.microsoft.com/office/drawing/2014/main" id="{28A0C890-FC53-E44A-BC17-4AD6A09876A2}"/>
              </a:ext>
            </a:extLst>
          </p:cNvPr>
          <p:cNvSpPr>
            <a:spLocks noChangeAspect="1"/>
          </p:cNvSpPr>
          <p:nvPr/>
        </p:nvSpPr>
        <p:spPr>
          <a:xfrm>
            <a:off x="4724923" y="2258020"/>
            <a:ext cx="2742152" cy="709829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70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 충전소 현황</a:t>
            </a:r>
            <a:endParaRPr lang="en-US" altLang="ko-KR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67" name="자유형 66">
            <a:extLst>
              <a:ext uri="{FF2B5EF4-FFF2-40B4-BE49-F238E27FC236}">
                <a16:creationId xmlns:a16="http://schemas.microsoft.com/office/drawing/2014/main" id="{96DD1C69-D574-5744-B8CB-8B5A694378C8}"/>
              </a:ext>
            </a:extLst>
          </p:cNvPr>
          <p:cNvSpPr>
            <a:spLocks noChangeAspect="1"/>
          </p:cNvSpPr>
          <p:nvPr/>
        </p:nvSpPr>
        <p:spPr>
          <a:xfrm>
            <a:off x="4422480" y="2967849"/>
            <a:ext cx="3347039" cy="2640853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t" anchorCtr="0"/>
          <a:lstStyle/>
          <a:p>
            <a:pPr algn="ctr">
              <a:lnSpc>
                <a:spcPct val="12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한국환경공단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전기자동차 충전소 정보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rgbClr val="F2F2F2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(</a:t>
            </a:r>
            <a:r>
              <a:rPr lang="ko-KR" altLang="en-US" sz="1100" dirty="0">
                <a:solidFill>
                  <a:srgbClr val="F2F2F2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공공데이터포털 </a:t>
            </a:r>
            <a:r>
              <a:rPr lang="en-US" altLang="ko-KR" sz="1100" dirty="0">
                <a:solidFill>
                  <a:srgbClr val="F2F2F2"/>
                </a:solidFill>
                <a:latin typeface="SeoulNamsan M" panose="02020503020101020101" pitchFamily="18" charset="-127"/>
                <a:ea typeface="SeoulNamsan M" panose="02020503020101020101" pitchFamily="18" charset="-127"/>
              </a:rPr>
              <a:t>Open API) </a:t>
            </a:r>
          </a:p>
          <a:p>
            <a:pPr algn="ctr">
              <a:lnSpc>
                <a:spcPct val="120000"/>
              </a:lnSpc>
            </a:pPr>
            <a:endParaRPr lang="en-US" altLang="ko-KR" sz="16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 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카카오 로컬 </a:t>
            </a: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API </a:t>
            </a:r>
            <a:endParaRPr lang="ko-KR" altLang="en-US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68" name="자유형 67">
            <a:extLst>
              <a:ext uri="{FF2B5EF4-FFF2-40B4-BE49-F238E27FC236}">
                <a16:creationId xmlns:a16="http://schemas.microsoft.com/office/drawing/2014/main" id="{E2A1F433-FC38-6043-8F90-BB83E22CDCE2}"/>
              </a:ext>
            </a:extLst>
          </p:cNvPr>
          <p:cNvSpPr>
            <a:spLocks noChangeAspect="1"/>
          </p:cNvSpPr>
          <p:nvPr/>
        </p:nvSpPr>
        <p:spPr>
          <a:xfrm>
            <a:off x="8449031" y="2258020"/>
            <a:ext cx="2742152" cy="709829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70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인구 및 상권 분석</a:t>
            </a:r>
            <a:endParaRPr lang="en-US" altLang="ko-KR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70" name="자유형 69">
            <a:extLst>
              <a:ext uri="{FF2B5EF4-FFF2-40B4-BE49-F238E27FC236}">
                <a16:creationId xmlns:a16="http://schemas.microsoft.com/office/drawing/2014/main" id="{FDEB139E-FE46-2E46-8D48-D0C07A9E38EF}"/>
              </a:ext>
            </a:extLst>
          </p:cNvPr>
          <p:cNvSpPr>
            <a:spLocks noChangeAspect="1"/>
          </p:cNvSpPr>
          <p:nvPr/>
        </p:nvSpPr>
        <p:spPr>
          <a:xfrm>
            <a:off x="8146588" y="2966945"/>
            <a:ext cx="3347039" cy="2640853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lvl="0" algn="ctr">
              <a:lnSpc>
                <a:spcPct val="12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행정동 단위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 algn="ctr">
              <a:lnSpc>
                <a:spcPct val="120000"/>
              </a:lnSpc>
            </a:pP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거주인구 데이터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lvl="0" algn="ctr">
              <a:lnSpc>
                <a:spcPct val="120000"/>
              </a:lnSpc>
            </a:pPr>
            <a:r>
              <a:rPr lang="en-US" altLang="ko-KR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서울시 빅데이터 캠퍼스</a:t>
            </a:r>
            <a:r>
              <a:rPr lang="en-US" altLang="ko-KR" sz="1200" dirty="0">
                <a:solidFill>
                  <a:srgbClr val="FFD966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 </a:t>
            </a:r>
            <a:endParaRPr lang="en-US" altLang="ko-KR" sz="1600" dirty="0">
              <a:solidFill>
                <a:srgbClr val="FFD966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2. </a:t>
            </a:r>
            <a:r>
              <a:rPr lang="ko-KR" altLang="en-US" sz="1700" dirty="0" err="1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행정동별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서울생활인구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3.</a:t>
            </a: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우리마을 가게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700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상권분석서비스 </a:t>
            </a:r>
            <a:endParaRPr lang="en-US" altLang="ko-KR" sz="1700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7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53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분석 방안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27336-17D7-7F4C-8CE4-24E22F9977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2854" r="9095" b="6278"/>
          <a:stretch/>
        </p:blipFill>
        <p:spPr>
          <a:xfrm>
            <a:off x="591318" y="1879035"/>
            <a:ext cx="5392457" cy="44699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7EB78D-7C1A-DD41-B77C-62D4F4331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98" y="2298032"/>
            <a:ext cx="636895" cy="6368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967CC46-4808-CE49-A84A-E3E6DC0C8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6" y="3299886"/>
            <a:ext cx="636895" cy="6368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B7AC865-F2B7-BD47-A669-8EECEB9CD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58" y="3753854"/>
            <a:ext cx="874354" cy="87435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05AA1F4-A659-1D4F-9C29-F13280402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64" y="5245041"/>
            <a:ext cx="562015" cy="562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2E5CB-E9B2-2B46-8D54-8EC5FCF0E74F}"/>
              </a:ext>
            </a:extLst>
          </p:cNvPr>
          <p:cNvSpPr txBox="1"/>
          <p:nvPr/>
        </p:nvSpPr>
        <p:spPr>
          <a:xfrm>
            <a:off x="6240129" y="2563200"/>
            <a:ext cx="53924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kumimoji="1" lang="ko-Kore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각각의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데이터를 </a:t>
            </a:r>
            <a:r>
              <a:rPr kumimoji="1" lang="ko-KR" altLang="en-US" sz="20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행정구역별로 그룹화 </a:t>
            </a:r>
            <a:endParaRPr kumimoji="1" lang="en-US" altLang="ko-KR" sz="2000" dirty="0">
              <a:solidFill>
                <a:srgbClr val="9411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kumimoji="1" lang="ko-Kore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병합 후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r>
              <a:rPr kumimoji="1" lang="ko-KR" altLang="en-US" sz="20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</a:t>
            </a:r>
            <a:r>
              <a:rPr kumimoji="1" lang="ko-Kore-KR" altLang="en-US" sz="20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거주지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인접 충전소와 </a:t>
            </a:r>
            <a:r>
              <a:rPr kumimoji="1" lang="ko-KR" altLang="en-US" sz="20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시내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공용 충전소로 구분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endParaRPr kumimoji="1" lang="en-US" altLang="ko-Kore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계층적 군집화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  → 전기차 </a:t>
            </a:r>
            <a:r>
              <a:rPr kumimoji="1" lang="ko-KR" altLang="en-US" sz="2000" dirty="0">
                <a:solidFill>
                  <a:srgbClr val="9411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충전 인프라 취약지역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도출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충전소 입지 선정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endParaRPr kumimoji="1" lang="en-US" altLang="ko-Kore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kumimoji="1" lang="en-US" altLang="ko-KR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3</a:t>
            </a:r>
            <a:r>
              <a:rPr kumimoji="1" lang="ko-KR" altLang="en-US" sz="20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년 후 차량등록 데이터 예측 </a:t>
            </a:r>
            <a:endParaRPr kumimoji="1" lang="en-US" altLang="ko-KR" sz="20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780E51-612F-C84B-849E-83F0FF460B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0"/>
          <a:stretch/>
        </p:blipFill>
        <p:spPr>
          <a:xfrm>
            <a:off x="10004074" y="1113082"/>
            <a:ext cx="1535846" cy="13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2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B0DEC-CAAF-C54F-9B91-BA2D0D97B98B}"/>
              </a:ext>
            </a:extLst>
          </p:cNvPr>
          <p:cNvGrpSpPr/>
          <p:nvPr/>
        </p:nvGrpSpPr>
        <p:grpSpPr>
          <a:xfrm>
            <a:off x="1420004" y="634142"/>
            <a:ext cx="10771996" cy="927102"/>
            <a:chOff x="1406716" y="526398"/>
            <a:chExt cx="10771996" cy="92710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9F1679-C53B-3940-A47B-B899A44845F7}"/>
                </a:ext>
              </a:extLst>
            </p:cNvPr>
            <p:cNvGrpSpPr/>
            <p:nvPr/>
          </p:nvGrpSpPr>
          <p:grpSpPr>
            <a:xfrm>
              <a:off x="1406716" y="526398"/>
              <a:ext cx="1693518" cy="927102"/>
              <a:chOff x="3242389" y="896671"/>
              <a:chExt cx="1693518" cy="92710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AE72729-1B96-E644-8073-2B00028B0FEE}"/>
                  </a:ext>
                </a:extLst>
              </p:cNvPr>
              <p:cNvGrpSpPr/>
              <p:nvPr/>
            </p:nvGrpSpPr>
            <p:grpSpPr>
              <a:xfrm>
                <a:off x="3242389" y="896671"/>
                <a:ext cx="1693518" cy="927102"/>
                <a:chOff x="2052511" y="557800"/>
                <a:chExt cx="1693518" cy="92710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42F03F7-158E-D14A-B9E8-5C70D380F92E}"/>
                    </a:ext>
                  </a:extLst>
                </p:cNvPr>
                <p:cNvGrpSpPr/>
                <p:nvPr/>
              </p:nvGrpSpPr>
              <p:grpSpPr>
                <a:xfrm>
                  <a:off x="2052511" y="557800"/>
                  <a:ext cx="1693518" cy="927102"/>
                  <a:chOff x="3530037" y="427067"/>
                  <a:chExt cx="1693518" cy="92710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EB3336A7-3F8D-0448-BDFA-F66C212F535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918860" y="427067"/>
                    <a:ext cx="1304695" cy="927102"/>
                    <a:chOff x="3553238" y="557800"/>
                    <a:chExt cx="1304695" cy="927102"/>
                  </a:xfrm>
                </p:grpSpPr>
                <p:sp>
                  <p:nvSpPr>
                    <p:cNvPr id="56" name="사각형: 둥근 위쪽 모서리 18">
                      <a:extLst>
                        <a:ext uri="{FF2B5EF4-FFF2-40B4-BE49-F238E27FC236}">
                          <a16:creationId xmlns:a16="http://schemas.microsoft.com/office/drawing/2014/main" id="{5CBA3E33-B029-9548-A6FD-A38FB8A14E9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07213" y="868949"/>
                      <a:ext cx="196850" cy="3048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gradFill>
                      <a:gsLst>
                        <a:gs pos="61000">
                          <a:schemeClr val="accent1">
                            <a:lumMod val="20000"/>
                            <a:lumOff val="80000"/>
                          </a:schemeClr>
                        </a:gs>
                        <a:gs pos="54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7" name="사각형: 둥근 위쪽 모서리 19">
                      <a:extLst>
                        <a:ext uri="{FF2B5EF4-FFF2-40B4-BE49-F238E27FC236}">
                          <a16:creationId xmlns:a16="http://schemas.microsoft.com/office/drawing/2014/main" id="{BA516C5D-577B-3547-A1A5-CA870CB239C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648489" y="868948"/>
                      <a:ext cx="723900" cy="304799"/>
                    </a:xfrm>
                    <a:prstGeom prst="round2SameRect">
                      <a:avLst>
                        <a:gd name="adj1" fmla="val 31250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사각형: 둥근 위쪽 모서리 20">
                      <a:extLst>
                        <a:ext uri="{FF2B5EF4-FFF2-40B4-BE49-F238E27FC236}">
                          <a16:creationId xmlns:a16="http://schemas.microsoft.com/office/drawing/2014/main" id="{3635736D-9C6F-8742-894D-EA29DE1399E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046835" y="673803"/>
                      <a:ext cx="927102" cy="695095"/>
                    </a:xfrm>
                    <a:prstGeom prst="round2SameRect">
                      <a:avLst>
                        <a:gd name="adj1" fmla="val 14143"/>
                        <a:gd name="adj2" fmla="val 0"/>
                      </a:avLst>
                    </a:prstGeom>
                    <a:gradFill>
                      <a:gsLst>
                        <a:gs pos="75000">
                          <a:schemeClr val="accent1">
                            <a:lumMod val="20000"/>
                            <a:lumOff val="80000"/>
                          </a:schemeClr>
                        </a:gs>
                        <a:gs pos="72000">
                          <a:schemeClr val="bg1"/>
                        </a:gs>
                      </a:gsLst>
                      <a:lin ang="10800000" scaled="0"/>
                    </a:gradFill>
                    <a:ln w="3810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1" name="직선 연결선 22">
                      <a:extLst>
                        <a:ext uri="{FF2B5EF4-FFF2-40B4-BE49-F238E27FC236}">
                          <a16:creationId xmlns:a16="http://schemas.microsoft.com/office/drawing/2014/main" id="{C6927B84-1924-4A47-B93F-F39D10DBA9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46561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23">
                      <a:extLst>
                        <a:ext uri="{FF2B5EF4-FFF2-40B4-BE49-F238E27FC236}">
                          <a16:creationId xmlns:a16="http://schemas.microsoft.com/office/drawing/2014/main" id="{4D3DEF69-3BDA-164F-AF1B-581CB580D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4142" y="859345"/>
                      <a:ext cx="1" cy="324000"/>
                    </a:xfrm>
                    <a:prstGeom prst="line">
                      <a:avLst/>
                    </a:prstGeom>
                    <a:ln w="3175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사각형: 둥근 위쪽 모서리 25">
                    <a:extLst>
                      <a:ext uri="{FF2B5EF4-FFF2-40B4-BE49-F238E27FC236}">
                        <a16:creationId xmlns:a16="http://schemas.microsoft.com/office/drawing/2014/main" id="{09B2B91F-B381-4148-A044-4EA67FD4D66B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9" y="484403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사각형: 둥근 위쪽 모서리 26">
                    <a:extLst>
                      <a:ext uri="{FF2B5EF4-FFF2-40B4-BE49-F238E27FC236}">
                        <a16:creationId xmlns:a16="http://schemas.microsoft.com/office/drawing/2014/main" id="{3FF7A6DD-42E8-A64C-B155-24599F9B5849}"/>
                      </a:ext>
                    </a:extLst>
                  </p:cNvPr>
                  <p:cNvSpPr/>
                  <p:nvPr/>
                </p:nvSpPr>
                <p:spPr>
                  <a:xfrm rot="5400000" flipH="1" flipV="1">
                    <a:off x="3659088" y="924612"/>
                    <a:ext cx="130719" cy="38882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adFill>
                    <a:gsLst>
                      <a:gs pos="61000">
                        <a:schemeClr val="accent1">
                          <a:lumMod val="20000"/>
                          <a:lumOff val="80000"/>
                        </a:schemeClr>
                      </a:gs>
                      <a:gs pos="54000">
                        <a:schemeClr val="bg1"/>
                      </a:gs>
                    </a:gsLst>
                    <a:lin ang="10800000" scaled="0"/>
                  </a:gradFill>
                  <a:ln w="3810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1" name="직선 연결선 28">
                  <a:extLst>
                    <a:ext uri="{FF2B5EF4-FFF2-40B4-BE49-F238E27FC236}">
                      <a16:creationId xmlns:a16="http://schemas.microsoft.com/office/drawing/2014/main" id="{CCAE7D4D-0A9D-B943-94E8-B86F24B88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75887" y="1244770"/>
                  <a:ext cx="1" cy="324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29">
                  <a:extLst>
                    <a:ext uri="{FF2B5EF4-FFF2-40B4-BE49-F238E27FC236}">
                      <a16:creationId xmlns:a16="http://schemas.microsoft.com/office/drawing/2014/main" id="{014F4037-681D-8541-8F0A-28B2969B3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031743" y="1388769"/>
                  <a:ext cx="1" cy="36000"/>
                </a:xfrm>
                <a:prstGeom prst="line">
                  <a:avLst/>
                </a:prstGeom>
                <a:ln w="31750" cap="rnd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112CE3-1105-8A45-9847-C3667F624FAF}"/>
                  </a:ext>
                </a:extLst>
              </p:cNvPr>
              <p:cNvSpPr/>
              <p:nvPr/>
            </p:nvSpPr>
            <p:spPr>
              <a:xfrm rot="5400000" flipH="1">
                <a:off x="3820846" y="1127333"/>
                <a:ext cx="117284" cy="49655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자유형: 도형 33">
              <a:extLst>
                <a:ext uri="{FF2B5EF4-FFF2-40B4-BE49-F238E27FC236}">
                  <a16:creationId xmlns:a16="http://schemas.microsoft.com/office/drawing/2014/main" id="{EED55C4E-1A78-E943-A367-DA474B431F1E}"/>
                </a:ext>
              </a:extLst>
            </p:cNvPr>
            <p:cNvSpPr/>
            <p:nvPr/>
          </p:nvSpPr>
          <p:spPr>
            <a:xfrm>
              <a:off x="3090890" y="871341"/>
              <a:ext cx="9087822" cy="222303"/>
            </a:xfrm>
            <a:custGeom>
              <a:avLst/>
              <a:gdLst>
                <a:gd name="connsiteX0" fmla="*/ 0 w 7268547"/>
                <a:gd name="connsiteY0" fmla="*/ 672185 h 844079"/>
                <a:gd name="connsiteX1" fmla="*/ 1791478 w 7268547"/>
                <a:gd name="connsiteY1" fmla="*/ 550887 h 844079"/>
                <a:gd name="connsiteX2" fmla="*/ 3732245 w 7268547"/>
                <a:gd name="connsiteY2" fmla="*/ 774822 h 844079"/>
                <a:gd name="connsiteX3" fmla="*/ 5449078 w 7268547"/>
                <a:gd name="connsiteY3" fmla="*/ 784153 h 844079"/>
                <a:gd name="connsiteX4" fmla="*/ 6615404 w 7268547"/>
                <a:gd name="connsiteY4" fmla="*/ 56365 h 844079"/>
                <a:gd name="connsiteX5" fmla="*/ 7268547 w 7268547"/>
                <a:gd name="connsiteY5" fmla="*/ 103018 h 844079"/>
                <a:gd name="connsiteX0" fmla="*/ 0 w 9097347"/>
                <a:gd name="connsiteY0" fmla="*/ 625779 h 869412"/>
                <a:gd name="connsiteX1" fmla="*/ 1791478 w 9097347"/>
                <a:gd name="connsiteY1" fmla="*/ 504481 h 869412"/>
                <a:gd name="connsiteX2" fmla="*/ 3732245 w 9097347"/>
                <a:gd name="connsiteY2" fmla="*/ 728416 h 869412"/>
                <a:gd name="connsiteX3" fmla="*/ 5449078 w 9097347"/>
                <a:gd name="connsiteY3" fmla="*/ 737747 h 869412"/>
                <a:gd name="connsiteX4" fmla="*/ 6615404 w 9097347"/>
                <a:gd name="connsiteY4" fmla="*/ 9959 h 869412"/>
                <a:gd name="connsiteX5" fmla="*/ 9097347 w 9097347"/>
                <a:gd name="connsiteY5" fmla="*/ 869412 h 869412"/>
                <a:gd name="connsiteX0" fmla="*/ 0 w 9097347"/>
                <a:gd name="connsiteY0" fmla="*/ 623790 h 884105"/>
                <a:gd name="connsiteX1" fmla="*/ 1791478 w 9097347"/>
                <a:gd name="connsiteY1" fmla="*/ 502492 h 884105"/>
                <a:gd name="connsiteX2" fmla="*/ 3732245 w 9097347"/>
                <a:gd name="connsiteY2" fmla="*/ 726427 h 884105"/>
                <a:gd name="connsiteX3" fmla="*/ 5449078 w 9097347"/>
                <a:gd name="connsiteY3" fmla="*/ 735758 h 884105"/>
                <a:gd name="connsiteX4" fmla="*/ 6615404 w 9097347"/>
                <a:gd name="connsiteY4" fmla="*/ 7970 h 884105"/>
                <a:gd name="connsiteX5" fmla="*/ 9097347 w 9097347"/>
                <a:gd name="connsiteY5" fmla="*/ 867423 h 884105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64349 h 531522"/>
                <a:gd name="connsiteX1" fmla="*/ 1791478 w 9097347"/>
                <a:gd name="connsiteY1" fmla="*/ 143051 h 531522"/>
                <a:gd name="connsiteX2" fmla="*/ 3732245 w 9097347"/>
                <a:gd name="connsiteY2" fmla="*/ 366986 h 531522"/>
                <a:gd name="connsiteX3" fmla="*/ 5449078 w 9097347"/>
                <a:gd name="connsiteY3" fmla="*/ 376317 h 531522"/>
                <a:gd name="connsiteX4" fmla="*/ 6847632 w 9097347"/>
                <a:gd name="connsiteY4" fmla="*/ 11386 h 531522"/>
                <a:gd name="connsiteX5" fmla="*/ 9097347 w 9097347"/>
                <a:gd name="connsiteY5" fmla="*/ 507982 h 531522"/>
                <a:gd name="connsiteX0" fmla="*/ 0 w 9097347"/>
                <a:gd name="connsiteY0" fmla="*/ 253325 h 523227"/>
                <a:gd name="connsiteX1" fmla="*/ 1791478 w 9097347"/>
                <a:gd name="connsiteY1" fmla="*/ 132027 h 523227"/>
                <a:gd name="connsiteX2" fmla="*/ 3732245 w 9097347"/>
                <a:gd name="connsiteY2" fmla="*/ 355962 h 523227"/>
                <a:gd name="connsiteX3" fmla="*/ 5449078 w 9097347"/>
                <a:gd name="connsiteY3" fmla="*/ 365293 h 523227"/>
                <a:gd name="connsiteX4" fmla="*/ 6847632 w 9097347"/>
                <a:gd name="connsiteY4" fmla="*/ 362 h 523227"/>
                <a:gd name="connsiteX5" fmla="*/ 9097347 w 9097347"/>
                <a:gd name="connsiteY5" fmla="*/ 496958 h 523227"/>
                <a:gd name="connsiteX0" fmla="*/ 0 w 9097347"/>
                <a:gd name="connsiteY0" fmla="*/ 123932 h 405754"/>
                <a:gd name="connsiteX1" fmla="*/ 1791478 w 9097347"/>
                <a:gd name="connsiteY1" fmla="*/ 2634 h 405754"/>
                <a:gd name="connsiteX2" fmla="*/ 3732245 w 9097347"/>
                <a:gd name="connsiteY2" fmla="*/ 226569 h 405754"/>
                <a:gd name="connsiteX3" fmla="*/ 5449078 w 9097347"/>
                <a:gd name="connsiteY3" fmla="*/ 235900 h 405754"/>
                <a:gd name="connsiteX4" fmla="*/ 7038132 w 9097347"/>
                <a:gd name="connsiteY4" fmla="*/ 118619 h 405754"/>
                <a:gd name="connsiteX5" fmla="*/ 9097347 w 9097347"/>
                <a:gd name="connsiteY5" fmla="*/ 367565 h 405754"/>
                <a:gd name="connsiteX0" fmla="*/ 0 w 9097347"/>
                <a:gd name="connsiteY0" fmla="*/ 123932 h 410649"/>
                <a:gd name="connsiteX1" fmla="*/ 1791478 w 9097347"/>
                <a:gd name="connsiteY1" fmla="*/ 2634 h 410649"/>
                <a:gd name="connsiteX2" fmla="*/ 3732245 w 9097347"/>
                <a:gd name="connsiteY2" fmla="*/ 226569 h 410649"/>
                <a:gd name="connsiteX3" fmla="*/ 5449078 w 9097347"/>
                <a:gd name="connsiteY3" fmla="*/ 235900 h 410649"/>
                <a:gd name="connsiteX4" fmla="*/ 7038132 w 9097347"/>
                <a:gd name="connsiteY4" fmla="*/ 118619 h 410649"/>
                <a:gd name="connsiteX5" fmla="*/ 9097347 w 9097347"/>
                <a:gd name="connsiteY5" fmla="*/ 367565 h 410649"/>
                <a:gd name="connsiteX0" fmla="*/ 0 w 9097347"/>
                <a:gd name="connsiteY0" fmla="*/ 123932 h 367565"/>
                <a:gd name="connsiteX1" fmla="*/ 1791478 w 9097347"/>
                <a:gd name="connsiteY1" fmla="*/ 2634 h 367565"/>
                <a:gd name="connsiteX2" fmla="*/ 3732245 w 9097347"/>
                <a:gd name="connsiteY2" fmla="*/ 226569 h 367565"/>
                <a:gd name="connsiteX3" fmla="*/ 5449078 w 9097347"/>
                <a:gd name="connsiteY3" fmla="*/ 235900 h 367565"/>
                <a:gd name="connsiteX4" fmla="*/ 7038132 w 9097347"/>
                <a:gd name="connsiteY4" fmla="*/ 118619 h 367565"/>
                <a:gd name="connsiteX5" fmla="*/ 9097347 w 9097347"/>
                <a:gd name="connsiteY5" fmla="*/ 367565 h 367565"/>
                <a:gd name="connsiteX0" fmla="*/ 0 w 9097347"/>
                <a:gd name="connsiteY0" fmla="*/ 63474 h 307107"/>
                <a:gd name="connsiteX1" fmla="*/ 1829578 w 9097347"/>
                <a:gd name="connsiteY1" fmla="*/ 8851 h 307107"/>
                <a:gd name="connsiteX2" fmla="*/ 3732245 w 9097347"/>
                <a:gd name="connsiteY2" fmla="*/ 166111 h 307107"/>
                <a:gd name="connsiteX3" fmla="*/ 5449078 w 9097347"/>
                <a:gd name="connsiteY3" fmla="*/ 175442 h 307107"/>
                <a:gd name="connsiteX4" fmla="*/ 7038132 w 9097347"/>
                <a:gd name="connsiteY4" fmla="*/ 58161 h 307107"/>
                <a:gd name="connsiteX5" fmla="*/ 9097347 w 9097347"/>
                <a:gd name="connsiteY5" fmla="*/ 307107 h 307107"/>
                <a:gd name="connsiteX0" fmla="*/ 0 w 9087822"/>
                <a:gd name="connsiteY0" fmla="*/ 99179 h 223803"/>
                <a:gd name="connsiteX1" fmla="*/ 1829578 w 9087822"/>
                <a:gd name="connsiteY1" fmla="*/ 44556 h 223803"/>
                <a:gd name="connsiteX2" fmla="*/ 3732245 w 9087822"/>
                <a:gd name="connsiteY2" fmla="*/ 201816 h 223803"/>
                <a:gd name="connsiteX3" fmla="*/ 5449078 w 9087822"/>
                <a:gd name="connsiteY3" fmla="*/ 211147 h 223803"/>
                <a:gd name="connsiteX4" fmla="*/ 7038132 w 9087822"/>
                <a:gd name="connsiteY4" fmla="*/ 93866 h 223803"/>
                <a:gd name="connsiteX5" fmla="*/ 9087822 w 9087822"/>
                <a:gd name="connsiteY5" fmla="*/ 9437 h 223803"/>
                <a:gd name="connsiteX0" fmla="*/ 0 w 9087822"/>
                <a:gd name="connsiteY0" fmla="*/ 96960 h 217267"/>
                <a:gd name="connsiteX1" fmla="*/ 1829578 w 9087822"/>
                <a:gd name="connsiteY1" fmla="*/ 42337 h 217267"/>
                <a:gd name="connsiteX2" fmla="*/ 3732245 w 9087822"/>
                <a:gd name="connsiteY2" fmla="*/ 199597 h 217267"/>
                <a:gd name="connsiteX3" fmla="*/ 5449078 w 9087822"/>
                <a:gd name="connsiteY3" fmla="*/ 208928 h 217267"/>
                <a:gd name="connsiteX4" fmla="*/ 6971457 w 9087822"/>
                <a:gd name="connsiteY4" fmla="*/ 158322 h 217267"/>
                <a:gd name="connsiteX5" fmla="*/ 9087822 w 9087822"/>
                <a:gd name="connsiteY5" fmla="*/ 7218 h 217267"/>
                <a:gd name="connsiteX0" fmla="*/ 0 w 9087822"/>
                <a:gd name="connsiteY0" fmla="*/ 101996 h 222303"/>
                <a:gd name="connsiteX1" fmla="*/ 1829578 w 9087822"/>
                <a:gd name="connsiteY1" fmla="*/ 47373 h 222303"/>
                <a:gd name="connsiteX2" fmla="*/ 3732245 w 9087822"/>
                <a:gd name="connsiteY2" fmla="*/ 204633 h 222303"/>
                <a:gd name="connsiteX3" fmla="*/ 5449078 w 9087822"/>
                <a:gd name="connsiteY3" fmla="*/ 213964 h 222303"/>
                <a:gd name="connsiteX4" fmla="*/ 6971457 w 9087822"/>
                <a:gd name="connsiteY4" fmla="*/ 163358 h 222303"/>
                <a:gd name="connsiteX5" fmla="*/ 9087822 w 9087822"/>
                <a:gd name="connsiteY5" fmla="*/ 12254 h 22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7822" h="222303">
                  <a:moveTo>
                    <a:pt x="0" y="101996"/>
                  </a:moveTo>
                  <a:cubicBezTo>
                    <a:pt x="584718" y="32794"/>
                    <a:pt x="1207537" y="30267"/>
                    <a:pt x="1829578" y="47373"/>
                  </a:cubicBezTo>
                  <a:cubicBezTo>
                    <a:pt x="2451619" y="64479"/>
                    <a:pt x="3128995" y="176868"/>
                    <a:pt x="3732245" y="204633"/>
                  </a:cubicBezTo>
                  <a:cubicBezTo>
                    <a:pt x="4335495" y="232398"/>
                    <a:pt x="4909209" y="220843"/>
                    <a:pt x="5449078" y="213964"/>
                  </a:cubicBezTo>
                  <a:cubicBezTo>
                    <a:pt x="5988947" y="207085"/>
                    <a:pt x="6247297" y="233338"/>
                    <a:pt x="6971457" y="163358"/>
                  </a:cubicBezTo>
                  <a:cubicBezTo>
                    <a:pt x="7808102" y="87935"/>
                    <a:pt x="7743566" y="-40166"/>
                    <a:pt x="9087822" y="12254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6D33AC2-FB52-3B45-AD81-458B6FD26DCC}"/>
              </a:ext>
            </a:extLst>
          </p:cNvPr>
          <p:cNvGrpSpPr/>
          <p:nvPr/>
        </p:nvGrpSpPr>
        <p:grpSpPr>
          <a:xfrm>
            <a:off x="-56792" y="600924"/>
            <a:ext cx="1866318" cy="991722"/>
            <a:chOff x="-25400" y="493180"/>
            <a:chExt cx="1821638" cy="991722"/>
          </a:xfrm>
        </p:grpSpPr>
        <p:sp>
          <p:nvSpPr>
            <p:cNvPr id="71" name="자유형: 도형 12">
              <a:extLst>
                <a:ext uri="{FF2B5EF4-FFF2-40B4-BE49-F238E27FC236}">
                  <a16:creationId xmlns:a16="http://schemas.microsoft.com/office/drawing/2014/main" id="{2CDCBCE3-7ECA-814B-8A20-769989FD9632}"/>
                </a:ext>
              </a:extLst>
            </p:cNvPr>
            <p:cNvSpPr/>
            <p:nvPr/>
          </p:nvSpPr>
          <p:spPr>
            <a:xfrm>
              <a:off x="-25400" y="769089"/>
              <a:ext cx="632594" cy="246081"/>
            </a:xfrm>
            <a:custGeom>
              <a:avLst/>
              <a:gdLst>
                <a:gd name="connsiteX0" fmla="*/ 522514 w 522514"/>
                <a:gd name="connsiteY0" fmla="*/ 177282 h 243057"/>
                <a:gd name="connsiteX1" fmla="*/ 354563 w 522514"/>
                <a:gd name="connsiteY1" fmla="*/ 233266 h 243057"/>
                <a:gd name="connsiteX2" fmla="*/ 0 w 522514"/>
                <a:gd name="connsiteY2" fmla="*/ 0 h 243057"/>
                <a:gd name="connsiteX0" fmla="*/ 533538 w 533538"/>
                <a:gd name="connsiteY0" fmla="*/ 184425 h 244118"/>
                <a:gd name="connsiteX1" fmla="*/ 354563 w 533538"/>
                <a:gd name="connsiteY1" fmla="*/ 233266 h 244118"/>
                <a:gd name="connsiteX2" fmla="*/ 0 w 533538"/>
                <a:gd name="connsiteY2" fmla="*/ 0 h 244118"/>
                <a:gd name="connsiteX0" fmla="*/ 533538 w 533538"/>
                <a:gd name="connsiteY0" fmla="*/ 184425 h 243147"/>
                <a:gd name="connsiteX1" fmla="*/ 354563 w 533538"/>
                <a:gd name="connsiteY1" fmla="*/ 233266 h 243147"/>
                <a:gd name="connsiteX2" fmla="*/ 0 w 533538"/>
                <a:gd name="connsiteY2" fmla="*/ 0 h 243147"/>
                <a:gd name="connsiteX0" fmla="*/ 562200 w 562200"/>
                <a:gd name="connsiteY0" fmla="*/ 201093 h 246081"/>
                <a:gd name="connsiteX1" fmla="*/ 354563 w 562200"/>
                <a:gd name="connsiteY1" fmla="*/ 233266 h 246081"/>
                <a:gd name="connsiteX2" fmla="*/ 0 w 562200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  <a:gd name="connsiteX0" fmla="*/ 585718 w 585718"/>
                <a:gd name="connsiteY0" fmla="*/ 201093 h 246081"/>
                <a:gd name="connsiteX1" fmla="*/ 378081 w 585718"/>
                <a:gd name="connsiteY1" fmla="*/ 233266 h 246081"/>
                <a:gd name="connsiteX2" fmla="*/ 0 w 585718"/>
                <a:gd name="connsiteY2" fmla="*/ 0 h 24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718" h="246081">
                  <a:moveTo>
                    <a:pt x="585718" y="201093"/>
                  </a:moveTo>
                  <a:cubicBezTo>
                    <a:pt x="529851" y="236715"/>
                    <a:pt x="465167" y="262813"/>
                    <a:pt x="378081" y="233266"/>
                  </a:cubicBezTo>
                  <a:cubicBezTo>
                    <a:pt x="290995" y="203719"/>
                    <a:pt x="157256" y="57409"/>
                    <a:pt x="0" y="0"/>
                  </a:cubicBezTo>
                </a:path>
              </a:pathLst>
            </a:custGeom>
            <a:noFill/>
            <a:ln w="120650" cmpd="dbl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위쪽 모서리 8">
              <a:extLst>
                <a:ext uri="{FF2B5EF4-FFF2-40B4-BE49-F238E27FC236}">
                  <a16:creationId xmlns:a16="http://schemas.microsoft.com/office/drawing/2014/main" id="{065A39B4-647A-494E-8B00-5938C2B4FBE0}"/>
                </a:ext>
              </a:extLst>
            </p:cNvPr>
            <p:cNvSpPr/>
            <p:nvPr/>
          </p:nvSpPr>
          <p:spPr>
            <a:xfrm rot="16200000">
              <a:off x="618307" y="836643"/>
              <a:ext cx="196850" cy="3048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61000">
                  <a:schemeClr val="accent1">
                    <a:lumMod val="20000"/>
                    <a:lumOff val="80000"/>
                  </a:schemeClr>
                </a:gs>
                <a:gs pos="54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위쪽 모서리 9">
              <a:extLst>
                <a:ext uri="{FF2B5EF4-FFF2-40B4-BE49-F238E27FC236}">
                  <a16:creationId xmlns:a16="http://schemas.microsoft.com/office/drawing/2014/main" id="{23CD4E3F-7519-1548-8624-0D6478223D22}"/>
                </a:ext>
              </a:extLst>
            </p:cNvPr>
            <p:cNvSpPr/>
            <p:nvPr/>
          </p:nvSpPr>
          <p:spPr>
            <a:xfrm rot="16200000">
              <a:off x="659583" y="836642"/>
              <a:ext cx="723900" cy="304799"/>
            </a:xfrm>
            <a:prstGeom prst="round2SameRect">
              <a:avLst>
                <a:gd name="adj1" fmla="val 31250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위쪽 모서리 10">
              <a:extLst>
                <a:ext uri="{FF2B5EF4-FFF2-40B4-BE49-F238E27FC236}">
                  <a16:creationId xmlns:a16="http://schemas.microsoft.com/office/drawing/2014/main" id="{F825ABD6-9666-2141-9C26-79375526AE6B}"/>
                </a:ext>
              </a:extLst>
            </p:cNvPr>
            <p:cNvSpPr/>
            <p:nvPr/>
          </p:nvSpPr>
          <p:spPr>
            <a:xfrm rot="16200000">
              <a:off x="956156" y="743271"/>
              <a:ext cx="927102" cy="491548"/>
            </a:xfrm>
            <a:prstGeom prst="round2SameRect">
              <a:avLst>
                <a:gd name="adj1" fmla="val 19624"/>
                <a:gd name="adj2" fmla="val 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11">
              <a:extLst>
                <a:ext uri="{FF2B5EF4-FFF2-40B4-BE49-F238E27FC236}">
                  <a16:creationId xmlns:a16="http://schemas.microsoft.com/office/drawing/2014/main" id="{1D30EA88-E2E4-504F-B6BE-F153BBA5B21F}"/>
                </a:ext>
              </a:extLst>
            </p:cNvPr>
            <p:cNvSpPr/>
            <p:nvPr/>
          </p:nvSpPr>
          <p:spPr>
            <a:xfrm rot="16200000">
              <a:off x="1234999" y="923662"/>
              <a:ext cx="991722" cy="130757"/>
            </a:xfrm>
            <a:prstGeom prst="roundRect">
              <a:avLst>
                <a:gd name="adj" fmla="val 50000"/>
              </a:avLst>
            </a:prstGeom>
            <a:gradFill>
              <a:gsLst>
                <a:gs pos="75000">
                  <a:schemeClr val="accent1">
                    <a:lumMod val="20000"/>
                    <a:lumOff val="80000"/>
                  </a:schemeClr>
                </a:gs>
                <a:gs pos="72000">
                  <a:schemeClr val="bg1"/>
                </a:gs>
              </a:gsLst>
              <a:lin ang="10800000" scaled="0"/>
            </a:gra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14">
              <a:extLst>
                <a:ext uri="{FF2B5EF4-FFF2-40B4-BE49-F238E27FC236}">
                  <a16:creationId xmlns:a16="http://schemas.microsoft.com/office/drawing/2014/main" id="{B4B79D48-288E-944E-B33E-8629CA97C9C8}"/>
                </a:ext>
              </a:extLst>
            </p:cNvPr>
            <p:cNvSpPr/>
            <p:nvPr/>
          </p:nvSpPr>
          <p:spPr>
            <a:xfrm>
              <a:off x="1239923" y="593487"/>
              <a:ext cx="359567" cy="110573"/>
            </a:xfrm>
            <a:custGeom>
              <a:avLst/>
              <a:gdLst>
                <a:gd name="connsiteX0" fmla="*/ 366712 w 366712"/>
                <a:gd name="connsiteY0" fmla="*/ 5533 h 115071"/>
                <a:gd name="connsiteX1" fmla="*/ 80962 w 366712"/>
                <a:gd name="connsiteY1" fmla="*/ 771 h 115071"/>
                <a:gd name="connsiteX2" fmla="*/ 19050 w 366712"/>
                <a:gd name="connsiteY2" fmla="*/ 19821 h 115071"/>
                <a:gd name="connsiteX3" fmla="*/ 0 w 366712"/>
                <a:gd name="connsiteY3" fmla="*/ 115071 h 115071"/>
                <a:gd name="connsiteX0" fmla="*/ 366712 w 366712"/>
                <a:gd name="connsiteY0" fmla="*/ 3620 h 113158"/>
                <a:gd name="connsiteX1" fmla="*/ 152400 w 366712"/>
                <a:gd name="connsiteY1" fmla="*/ 1239 h 113158"/>
                <a:gd name="connsiteX2" fmla="*/ 19050 w 366712"/>
                <a:gd name="connsiteY2" fmla="*/ 17908 h 113158"/>
                <a:gd name="connsiteX3" fmla="*/ 0 w 366712"/>
                <a:gd name="connsiteY3" fmla="*/ 113158 h 113158"/>
                <a:gd name="connsiteX0" fmla="*/ 354372 w 354372"/>
                <a:gd name="connsiteY0" fmla="*/ 3620 h 110777"/>
                <a:gd name="connsiteX1" fmla="*/ 140060 w 354372"/>
                <a:gd name="connsiteY1" fmla="*/ 1239 h 110777"/>
                <a:gd name="connsiteX2" fmla="*/ 6710 w 354372"/>
                <a:gd name="connsiteY2" fmla="*/ 17908 h 110777"/>
                <a:gd name="connsiteX3" fmla="*/ 1948 w 354372"/>
                <a:gd name="connsiteY3" fmla="*/ 110777 h 110777"/>
                <a:gd name="connsiteX0" fmla="*/ 356041 w 356041"/>
                <a:gd name="connsiteY0" fmla="*/ 5797 h 112954"/>
                <a:gd name="connsiteX1" fmla="*/ 141729 w 356041"/>
                <a:gd name="connsiteY1" fmla="*/ 3416 h 112954"/>
                <a:gd name="connsiteX2" fmla="*/ 5998 w 356041"/>
                <a:gd name="connsiteY2" fmla="*/ 10560 h 112954"/>
                <a:gd name="connsiteX3" fmla="*/ 3617 w 356041"/>
                <a:gd name="connsiteY3" fmla="*/ 112954 h 112954"/>
                <a:gd name="connsiteX0" fmla="*/ 359567 w 359567"/>
                <a:gd name="connsiteY0" fmla="*/ 5797 h 110573"/>
                <a:gd name="connsiteX1" fmla="*/ 145255 w 359567"/>
                <a:gd name="connsiteY1" fmla="*/ 3416 h 110573"/>
                <a:gd name="connsiteX2" fmla="*/ 9524 w 359567"/>
                <a:gd name="connsiteY2" fmla="*/ 10560 h 110573"/>
                <a:gd name="connsiteX3" fmla="*/ 0 w 359567"/>
                <a:gd name="connsiteY3" fmla="*/ 110573 h 11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7" h="110573">
                  <a:moveTo>
                    <a:pt x="359567" y="5797"/>
                  </a:moveTo>
                  <a:cubicBezTo>
                    <a:pt x="245664" y="2225"/>
                    <a:pt x="203595" y="2622"/>
                    <a:pt x="145255" y="3416"/>
                  </a:cubicBezTo>
                  <a:cubicBezTo>
                    <a:pt x="86915" y="4210"/>
                    <a:pt x="23018" y="-8490"/>
                    <a:pt x="9524" y="10560"/>
                  </a:cubicBezTo>
                  <a:cubicBezTo>
                    <a:pt x="-3970" y="29610"/>
                    <a:pt x="2778" y="72473"/>
                    <a:pt x="0" y="110573"/>
                  </a:cubicBezTo>
                </a:path>
              </a:pathLst>
            </a:custGeom>
            <a:noFill/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16">
              <a:extLst>
                <a:ext uri="{FF2B5EF4-FFF2-40B4-BE49-F238E27FC236}">
                  <a16:creationId xmlns:a16="http://schemas.microsoft.com/office/drawing/2014/main" id="{48776984-56DC-4843-8EA2-E512EA49A4AE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5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7">
              <a:extLst>
                <a:ext uri="{FF2B5EF4-FFF2-40B4-BE49-F238E27FC236}">
                  <a16:creationId xmlns:a16="http://schemas.microsoft.com/office/drawing/2014/main" id="{80804DB1-54DF-614D-923C-03C7976FD52E}"/>
                </a:ext>
              </a:extLst>
            </p:cNvPr>
            <p:cNvCxnSpPr>
              <a:cxnSpLocks/>
            </p:cNvCxnSpPr>
            <p:nvPr/>
          </p:nvCxnSpPr>
          <p:spPr>
            <a:xfrm>
              <a:off x="995236" y="827039"/>
              <a:ext cx="1" cy="324000"/>
            </a:xfrm>
            <a:prstGeom prst="line">
              <a:avLst/>
            </a:prstGeom>
            <a:ln w="3175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384ED8E1-D856-FE4F-941C-22386B2B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73" y="25373"/>
            <a:ext cx="925876" cy="925876"/>
          </a:xfrm>
          <a:prstGeom prst="rect">
            <a:avLst/>
          </a:prstGeom>
        </p:spPr>
      </p:pic>
      <p:sp>
        <p:nvSpPr>
          <p:cNvPr id="35" name="대각선 방향의 모서리가 둥근 사각형 34">
            <a:extLst>
              <a:ext uri="{FF2B5EF4-FFF2-40B4-BE49-F238E27FC236}">
                <a16:creationId xmlns:a16="http://schemas.microsoft.com/office/drawing/2014/main" id="{B954D2A7-111D-0040-9C21-CF4B33519618}"/>
              </a:ext>
            </a:extLst>
          </p:cNvPr>
          <p:cNvSpPr/>
          <p:nvPr/>
        </p:nvSpPr>
        <p:spPr>
          <a:xfrm>
            <a:off x="3109759" y="221362"/>
            <a:ext cx="925876" cy="605073"/>
          </a:xfrm>
          <a:prstGeom prst="round2DiagRect">
            <a:avLst/>
          </a:prstGeom>
          <a:solidFill>
            <a:srgbClr val="32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3200" b="1" dirty="0">
                <a:solidFill>
                  <a:srgbClr val="F2F2F2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02</a:t>
            </a:r>
            <a:endParaRPr kumimoji="1" lang="ko-Kore-KR" altLang="en-US" sz="3200" b="1" dirty="0">
              <a:solidFill>
                <a:srgbClr val="F2F2F2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49D8E-7428-0B49-B43E-3899E4B213C9}"/>
              </a:ext>
            </a:extLst>
          </p:cNvPr>
          <p:cNvSpPr txBox="1"/>
          <p:nvPr/>
        </p:nvSpPr>
        <p:spPr>
          <a:xfrm>
            <a:off x="4108954" y="241660"/>
            <a:ext cx="62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데이터 분석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–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데이터 수집 </a:t>
            </a:r>
            <a:r>
              <a:rPr kumimoji="1" lang="en-US" altLang="ko-KR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&amp;</a:t>
            </a: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전처리   </a:t>
            </a:r>
            <a:endParaRPr kumimoji="1" lang="ko-Kore-KR" altLang="en-US" sz="3200" b="1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7DFF6-42C9-1A4D-ABA1-3D379E390965}"/>
              </a:ext>
            </a:extLst>
          </p:cNvPr>
          <p:cNvSpPr txBox="1"/>
          <p:nvPr/>
        </p:nvSpPr>
        <p:spPr>
          <a:xfrm>
            <a:off x="859682" y="1854138"/>
            <a:ext cx="8515812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kumimoji="1" lang="ko-KR" altLang="en-US" sz="24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♺ 차량 등록 현황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-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1.</a:t>
            </a:r>
            <a:r>
              <a:rPr kumimoji="1" lang="ko-KR" altLang="en-US" sz="2000" b="1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서울시 차량등록현황 통계 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서울시 빅데이터 캠퍼스</a:t>
            </a:r>
            <a:r>
              <a:rPr lang="en-US" altLang="ko-KR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FFD50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</a:t>
            </a:r>
            <a:endParaRPr lang="en-US" altLang="ko-KR" dirty="0">
              <a:solidFill>
                <a:srgbClr val="FFD50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280EF-D1AB-4B46-B748-04CA50A5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41" y="2512435"/>
            <a:ext cx="1835510" cy="3955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013C3-4A90-8245-B862-73F2097A493A}"/>
              </a:ext>
            </a:extLst>
          </p:cNvPr>
          <p:cNvSpPr txBox="1"/>
          <p:nvPr/>
        </p:nvSpPr>
        <p:spPr>
          <a:xfrm>
            <a:off x="866210" y="2515495"/>
            <a:ext cx="1835510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regist_ym</a:t>
            </a: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: </a:t>
            </a:r>
            <a:r>
              <a:rPr kumimoji="1" lang="ko-KR" altLang="en-US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등록년월</a:t>
            </a:r>
            <a:endParaRPr kumimoji="1" lang="en-US" altLang="ko-KR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fuel_kind</a:t>
            </a: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: </a:t>
            </a:r>
            <a:r>
              <a:rPr kumimoji="1" lang="ko-KR" altLang="en-US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연료</a:t>
            </a:r>
            <a:endParaRPr kumimoji="1" lang="en-US" altLang="ko-KR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cnt</a:t>
            </a:r>
            <a:r>
              <a:rPr kumimoji="1" lang="en-US" altLang="ko-Kore-KR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: </a:t>
            </a:r>
            <a:r>
              <a:rPr kumimoji="1" lang="ko-KR" altLang="en-US" sz="105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등록 대수</a:t>
            </a:r>
            <a:endParaRPr kumimoji="1" lang="ko-Kore-KR" altLang="en-US" sz="105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285405-31F6-3646-B519-306A85AE3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09" y="2512435"/>
            <a:ext cx="4678256" cy="3139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52EEA9-44E7-5843-BB04-42F52DB55737}"/>
              </a:ext>
            </a:extLst>
          </p:cNvPr>
          <p:cNvSpPr txBox="1"/>
          <p:nvPr/>
        </p:nvSpPr>
        <p:spPr>
          <a:xfrm>
            <a:off x="6265780" y="5750601"/>
            <a:ext cx="5021513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7</a:t>
            </a:r>
            <a:r>
              <a:rPr kumimoji="1" lang="ko-Kore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월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 기준 연도별 모든 연료 차량의 등록 현황 확인 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전기차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(</a:t>
            </a:r>
            <a:r>
              <a:rPr kumimoji="1" lang="ko-KR" altLang="en-US" sz="1600" dirty="0" err="1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하이브리드</a:t>
            </a:r>
            <a:r>
              <a:rPr kumimoji="1" lang="en-US" altLang="ko-KR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)</a:t>
            </a:r>
            <a:r>
              <a:rPr kumimoji="1" lang="ko-KR" altLang="en-US" sz="1600" dirty="0">
                <a:solidFill>
                  <a:srgbClr val="323F50"/>
                </a:solidFill>
                <a:latin typeface="SeoulNamsan EB" panose="02020503020101020101" pitchFamily="18" charset="-127"/>
                <a:ea typeface="SeoulNamsan EB" panose="02020503020101020101" pitchFamily="18" charset="-127"/>
              </a:rPr>
              <a:t>의 추세를 파악하기 어려움</a:t>
            </a:r>
            <a:endParaRPr kumimoji="1" lang="en-US" altLang="ko-KR" sz="1600" dirty="0">
              <a:solidFill>
                <a:srgbClr val="323F50"/>
              </a:solidFill>
              <a:latin typeface="SeoulNamsan EB" panose="02020503020101020101" pitchFamily="18" charset="-127"/>
              <a:ea typeface="SeoulNamsan EB" panose="02020503020101020101" pitchFamily="18" charset="-127"/>
            </a:endParaRPr>
          </a:p>
        </p:txBody>
      </p:sp>
      <p:sp>
        <p:nvSpPr>
          <p:cNvPr id="9" name="갈매기형 수장[C] 8">
            <a:extLst>
              <a:ext uri="{FF2B5EF4-FFF2-40B4-BE49-F238E27FC236}">
                <a16:creationId xmlns:a16="http://schemas.microsoft.com/office/drawing/2014/main" id="{8DC9D55E-32C9-5B46-8B62-9807ABDD28CE}"/>
              </a:ext>
            </a:extLst>
          </p:cNvPr>
          <p:cNvSpPr/>
          <p:nvPr/>
        </p:nvSpPr>
        <p:spPr>
          <a:xfrm>
            <a:off x="5299056" y="3890792"/>
            <a:ext cx="463046" cy="613611"/>
          </a:xfrm>
          <a:prstGeom prst="chevron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D132A-0F22-8049-8C50-C5E36DF6CD25}"/>
              </a:ext>
            </a:extLst>
          </p:cNvPr>
          <p:cNvSpPr txBox="1"/>
          <p:nvPr/>
        </p:nvSpPr>
        <p:spPr>
          <a:xfrm>
            <a:off x="547405" y="3659758"/>
            <a:ext cx="2154315" cy="13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ore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서울시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전체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월별</a:t>
            </a:r>
            <a:r>
              <a:rPr kumimoji="1" lang="en-US" altLang="ko-KR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dirty="0" err="1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연료별</a:t>
            </a: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차량등록 데이터</a:t>
            </a:r>
            <a:endParaRPr kumimoji="1" lang="en-US" altLang="ko-KR" dirty="0">
              <a:solidFill>
                <a:srgbClr val="323F50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(2016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월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~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2021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년 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7</a:t>
            </a:r>
            <a:r>
              <a:rPr kumimoji="1" lang="ko-KR" altLang="en-US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월</a:t>
            </a:r>
            <a:r>
              <a:rPr kumimoji="1" lang="en-US" altLang="ko-KR" sz="1200" dirty="0">
                <a:solidFill>
                  <a:srgbClr val="323F50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820752"/>
      </p:ext>
    </p:extLst>
  </p:cSld>
  <p:clrMapOvr>
    <a:masterClrMapping/>
  </p:clrMapOvr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2443</Words>
  <Application>Microsoft Macintosh PowerPoint</Application>
  <PresentationFormat>와이드스크린</PresentationFormat>
  <Paragraphs>363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SeoulNamsan M</vt:lpstr>
      <vt:lpstr>Arial</vt:lpstr>
      <vt:lpstr>Wingdings</vt:lpstr>
      <vt:lpstr>맑은 고딕</vt:lpstr>
      <vt:lpstr>SeoulNamsan B</vt:lpstr>
      <vt:lpstr>SeoulNamsan EB</vt:lpstr>
      <vt:lpstr>SeoulNamsan EB</vt:lpstr>
      <vt:lpstr>Calibri</vt:lpstr>
      <vt:lpstr>Cambria Math</vt:lpstr>
      <vt:lpstr>21_Office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 Minhoi</cp:lastModifiedBy>
  <cp:revision>724</cp:revision>
  <dcterms:created xsi:type="dcterms:W3CDTF">2020-12-27T04:12:24Z</dcterms:created>
  <dcterms:modified xsi:type="dcterms:W3CDTF">2021-12-09T11:46:12Z</dcterms:modified>
</cp:coreProperties>
</file>